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0" r:id="rId2"/>
    <p:sldId id="295" r:id="rId3"/>
    <p:sldId id="296" r:id="rId4"/>
    <p:sldId id="297" r:id="rId5"/>
    <p:sldId id="300" r:id="rId6"/>
    <p:sldId id="301" r:id="rId7"/>
    <p:sldId id="302" r:id="rId8"/>
    <p:sldId id="303" r:id="rId9"/>
    <p:sldId id="304" r:id="rId10"/>
    <p:sldId id="305" r:id="rId11"/>
    <p:sldId id="306" r:id="rId12"/>
    <p:sldId id="307" r:id="rId13"/>
    <p:sldId id="308" r:id="rId14"/>
    <p:sldId id="312" r:id="rId15"/>
    <p:sldId id="274"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wapnodipa Biswas" initials="S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74E9"/>
    <a:srgbClr val="3366FF"/>
    <a:srgbClr val="2DBEDB"/>
    <a:srgbClr val="FF0066"/>
    <a:srgbClr val="FF0000"/>
    <a:srgbClr val="FFFFFF"/>
    <a:srgbClr val="99CC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53" d="100"/>
          <a:sy n="53" d="100"/>
        </p:scale>
        <p:origin x="6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2-19T12:36:24.412" idx="1">
    <p:pos x="3748" y="1371"/>
    <p:text>sansad not village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3" name="Date Placeholder 2">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7430B921-CEEB-446F-920F-01EA501764DC}" type="datetimeFigureOut">
              <a:rPr lang="en-US"/>
              <a:pPr>
                <a:defRPr/>
              </a:pPr>
              <a:t>7/29/2021</a:t>
            </a:fld>
            <a:endParaRPr lang="en-US"/>
          </a:p>
        </p:txBody>
      </p:sp>
      <p:sp>
        <p:nvSpPr>
          <p:cNvPr id="4" name="Slide Image Placeholder 3">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7" name="Slide Number Placeholder 6">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5AA1DCCA-5A85-4A6C-91E6-7F7B8C4B7EC0}" type="slidenum">
              <a:rPr lang="en-US" altLang="en-US"/>
              <a:pPr>
                <a:defRPr/>
              </a:pPr>
              <a:t>‹#›</a:t>
            </a:fld>
            <a:endParaRPr lang="en-US" altLang="en-US"/>
          </a:p>
        </p:txBody>
      </p:sp>
    </p:spTree>
    <p:extLst>
      <p:ext uri="{BB962C8B-B14F-4D97-AF65-F5344CB8AC3E}">
        <p14:creationId xmlns:p14="http://schemas.microsoft.com/office/powerpoint/2010/main" val="24316768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B0BA09D-A593-4CE2-A598-B522EF64D016}" type="slidenum">
              <a:rPr lang="en-IN" altLang="en-US" smtClean="0"/>
              <a:pPr/>
              <a:t>15</a:t>
            </a:fld>
            <a:endParaRPr lang="en-IN" altLang="en-US" smtClean="0"/>
          </a:p>
        </p:txBody>
      </p:sp>
    </p:spTree>
    <p:extLst>
      <p:ext uri="{BB962C8B-B14F-4D97-AF65-F5344CB8AC3E}">
        <p14:creationId xmlns:p14="http://schemas.microsoft.com/office/powerpoint/2010/main" val="3697120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p:cNvPr>
          <p:cNvSpPr>
            <a:spLocks noGrp="1"/>
          </p:cNvSpPr>
          <p:nvPr>
            <p:ph type="dt" sz="half" idx="10"/>
          </p:nvPr>
        </p:nvSpPr>
        <p:spPr/>
        <p:txBody>
          <a:bodyPr/>
          <a:lstStyle>
            <a:lvl1pPr>
              <a:defRPr/>
            </a:lvl1pPr>
          </a:lstStyle>
          <a:p>
            <a:pPr>
              <a:defRPr/>
            </a:pPr>
            <a:fld id="{3C7B75AA-396E-4C2C-B446-4063B244A753}" type="datetimeFigureOut">
              <a:rPr lang="en-US"/>
              <a:pPr>
                <a:defRPr/>
              </a:pPr>
              <a:t>7/29/2021</a:t>
            </a:fld>
            <a:endParaRPr lang="en-US"/>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B3BF923D-6A4A-47A4-A41B-2630ACBEE142}" type="slidenum">
              <a:rPr lang="en-US" altLang="en-US"/>
              <a:pPr>
                <a:defRPr/>
              </a:pPr>
              <a:t>‹#›</a:t>
            </a:fld>
            <a:endParaRPr lang="en-US" altLang="en-US"/>
          </a:p>
        </p:txBody>
      </p:sp>
    </p:spTree>
    <p:extLst>
      <p:ext uri="{BB962C8B-B14F-4D97-AF65-F5344CB8AC3E}">
        <p14:creationId xmlns:p14="http://schemas.microsoft.com/office/powerpoint/2010/main" val="334288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p:cNvPr>
          <p:cNvSpPr>
            <a:spLocks noGrp="1"/>
          </p:cNvSpPr>
          <p:nvPr>
            <p:ph type="dt" sz="half" idx="10"/>
          </p:nvPr>
        </p:nvSpPr>
        <p:spPr/>
        <p:txBody>
          <a:bodyPr/>
          <a:lstStyle>
            <a:lvl1pPr>
              <a:defRPr/>
            </a:lvl1pPr>
          </a:lstStyle>
          <a:p>
            <a:pPr>
              <a:defRPr/>
            </a:pPr>
            <a:fld id="{CB5C3872-5280-49EB-B4C8-E95674CB2697}" type="datetimeFigureOut">
              <a:rPr lang="en-US"/>
              <a:pPr>
                <a:defRPr/>
              </a:pPr>
              <a:t>7/29/2021</a:t>
            </a:fld>
            <a:endParaRPr lang="en-US"/>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EC5CDA9F-2957-4E9C-BCE6-C6DC950630F4}" type="slidenum">
              <a:rPr lang="en-US" altLang="en-US"/>
              <a:pPr>
                <a:defRPr/>
              </a:pPr>
              <a:t>‹#›</a:t>
            </a:fld>
            <a:endParaRPr lang="en-US" altLang="en-US"/>
          </a:p>
        </p:txBody>
      </p:sp>
    </p:spTree>
    <p:extLst>
      <p:ext uri="{BB962C8B-B14F-4D97-AF65-F5344CB8AC3E}">
        <p14:creationId xmlns:p14="http://schemas.microsoft.com/office/powerpoint/2010/main" val="2127445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p:cNvPr>
          <p:cNvSpPr>
            <a:spLocks noGrp="1"/>
          </p:cNvSpPr>
          <p:nvPr>
            <p:ph type="dt" sz="half" idx="10"/>
          </p:nvPr>
        </p:nvSpPr>
        <p:spPr/>
        <p:txBody>
          <a:bodyPr/>
          <a:lstStyle>
            <a:lvl1pPr>
              <a:defRPr/>
            </a:lvl1pPr>
          </a:lstStyle>
          <a:p>
            <a:pPr>
              <a:defRPr/>
            </a:pPr>
            <a:fld id="{9F2B6481-FE88-4B29-BBF6-B3DB5DCA22D7}" type="datetimeFigureOut">
              <a:rPr lang="en-US"/>
              <a:pPr>
                <a:defRPr/>
              </a:pPr>
              <a:t>7/29/2021</a:t>
            </a:fld>
            <a:endParaRPr lang="en-US"/>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CB497120-034B-44AC-96BD-F64435D2E2F2}" type="slidenum">
              <a:rPr lang="en-US" altLang="en-US"/>
              <a:pPr>
                <a:defRPr/>
              </a:pPr>
              <a:t>‹#›</a:t>
            </a:fld>
            <a:endParaRPr lang="en-US" altLang="en-US"/>
          </a:p>
        </p:txBody>
      </p:sp>
    </p:spTree>
    <p:extLst>
      <p:ext uri="{BB962C8B-B14F-4D97-AF65-F5344CB8AC3E}">
        <p14:creationId xmlns:p14="http://schemas.microsoft.com/office/powerpoint/2010/main" val="2972813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p:cNvPr>
          <p:cNvSpPr>
            <a:spLocks noGrp="1"/>
          </p:cNvSpPr>
          <p:nvPr>
            <p:ph type="dt" sz="half" idx="10"/>
          </p:nvPr>
        </p:nvSpPr>
        <p:spPr/>
        <p:txBody>
          <a:bodyPr/>
          <a:lstStyle>
            <a:lvl1pPr>
              <a:defRPr/>
            </a:lvl1pPr>
          </a:lstStyle>
          <a:p>
            <a:pPr>
              <a:defRPr/>
            </a:pPr>
            <a:fld id="{FA688AB2-F08D-404B-9497-CBEC3100C9F6}" type="datetimeFigureOut">
              <a:rPr lang="en-US"/>
              <a:pPr>
                <a:defRPr/>
              </a:pPr>
              <a:t>7/29/2021</a:t>
            </a:fld>
            <a:endParaRPr lang="en-US"/>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1F8F403E-8B85-4A11-96A7-F5F1B004627C}" type="slidenum">
              <a:rPr lang="en-US" altLang="en-US"/>
              <a:pPr>
                <a:defRPr/>
              </a:pPr>
              <a:t>‹#›</a:t>
            </a:fld>
            <a:endParaRPr lang="en-US" altLang="en-US"/>
          </a:p>
        </p:txBody>
      </p:sp>
    </p:spTree>
    <p:extLst>
      <p:ext uri="{BB962C8B-B14F-4D97-AF65-F5344CB8AC3E}">
        <p14:creationId xmlns:p14="http://schemas.microsoft.com/office/powerpoint/2010/main" val="1781177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p:cNvPr>
          <p:cNvSpPr>
            <a:spLocks noGrp="1"/>
          </p:cNvSpPr>
          <p:nvPr>
            <p:ph type="dt" sz="half" idx="10"/>
          </p:nvPr>
        </p:nvSpPr>
        <p:spPr/>
        <p:txBody>
          <a:bodyPr/>
          <a:lstStyle>
            <a:lvl1pPr>
              <a:defRPr/>
            </a:lvl1pPr>
          </a:lstStyle>
          <a:p>
            <a:pPr>
              <a:defRPr/>
            </a:pPr>
            <a:fld id="{3630EDBB-1572-4346-8C07-90EAA5592291}" type="datetimeFigureOut">
              <a:rPr lang="en-US"/>
              <a:pPr>
                <a:defRPr/>
              </a:pPr>
              <a:t>7/29/2021</a:t>
            </a:fld>
            <a:endParaRPr lang="en-US"/>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8252CA5B-8CBB-4973-927A-FB2C17108DCE}" type="slidenum">
              <a:rPr lang="en-US" altLang="en-US"/>
              <a:pPr>
                <a:defRPr/>
              </a:pPr>
              <a:t>‹#›</a:t>
            </a:fld>
            <a:endParaRPr lang="en-US" altLang="en-US"/>
          </a:p>
        </p:txBody>
      </p:sp>
    </p:spTree>
    <p:extLst>
      <p:ext uri="{BB962C8B-B14F-4D97-AF65-F5344CB8AC3E}">
        <p14:creationId xmlns:p14="http://schemas.microsoft.com/office/powerpoint/2010/main" val="1693946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p:cNvPr>
          <p:cNvSpPr>
            <a:spLocks noGrp="1"/>
          </p:cNvSpPr>
          <p:nvPr>
            <p:ph type="dt" sz="half" idx="10"/>
          </p:nvPr>
        </p:nvSpPr>
        <p:spPr/>
        <p:txBody>
          <a:bodyPr/>
          <a:lstStyle>
            <a:lvl1pPr>
              <a:defRPr/>
            </a:lvl1pPr>
          </a:lstStyle>
          <a:p>
            <a:pPr>
              <a:defRPr/>
            </a:pPr>
            <a:fld id="{F9DAADE8-11A9-4970-9676-0BC74C409C3F}" type="datetimeFigureOut">
              <a:rPr lang="en-US"/>
              <a:pPr>
                <a:defRPr/>
              </a:pPr>
              <a:t>7/29/2021</a:t>
            </a:fld>
            <a:endParaRPr lang="en-US"/>
          </a:p>
        </p:txBody>
      </p:sp>
      <p:sp>
        <p:nvSpPr>
          <p:cNvPr id="6" name="Footer Placeholder 4">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p:cNvPr>
          <p:cNvSpPr>
            <a:spLocks noGrp="1"/>
          </p:cNvSpPr>
          <p:nvPr>
            <p:ph type="sldNum" sz="quarter" idx="12"/>
          </p:nvPr>
        </p:nvSpPr>
        <p:spPr/>
        <p:txBody>
          <a:bodyPr/>
          <a:lstStyle>
            <a:lvl1pPr>
              <a:defRPr/>
            </a:lvl1pPr>
          </a:lstStyle>
          <a:p>
            <a:pPr>
              <a:defRPr/>
            </a:pPr>
            <a:fld id="{ABD80207-4774-4533-BEB9-6DA9CA3B4DDA}" type="slidenum">
              <a:rPr lang="en-US" altLang="en-US"/>
              <a:pPr>
                <a:defRPr/>
              </a:pPr>
              <a:t>‹#›</a:t>
            </a:fld>
            <a:endParaRPr lang="en-US" altLang="en-US"/>
          </a:p>
        </p:txBody>
      </p:sp>
    </p:spTree>
    <p:extLst>
      <p:ext uri="{BB962C8B-B14F-4D97-AF65-F5344CB8AC3E}">
        <p14:creationId xmlns:p14="http://schemas.microsoft.com/office/powerpoint/2010/main" val="98506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p:cNvPr>
          <p:cNvSpPr>
            <a:spLocks noGrp="1"/>
          </p:cNvSpPr>
          <p:nvPr>
            <p:ph type="dt" sz="half" idx="10"/>
          </p:nvPr>
        </p:nvSpPr>
        <p:spPr/>
        <p:txBody>
          <a:bodyPr/>
          <a:lstStyle>
            <a:lvl1pPr>
              <a:defRPr/>
            </a:lvl1pPr>
          </a:lstStyle>
          <a:p>
            <a:pPr>
              <a:defRPr/>
            </a:pPr>
            <a:fld id="{8D4DE860-1D0E-4AEF-9766-D481B04B840C}" type="datetimeFigureOut">
              <a:rPr lang="en-US"/>
              <a:pPr>
                <a:defRPr/>
              </a:pPr>
              <a:t>7/29/2021</a:t>
            </a:fld>
            <a:endParaRPr lang="en-US"/>
          </a:p>
        </p:txBody>
      </p:sp>
      <p:sp>
        <p:nvSpPr>
          <p:cNvPr id="8" name="Footer Placeholder 4">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p:cNvPr>
          <p:cNvSpPr>
            <a:spLocks noGrp="1"/>
          </p:cNvSpPr>
          <p:nvPr>
            <p:ph type="sldNum" sz="quarter" idx="12"/>
          </p:nvPr>
        </p:nvSpPr>
        <p:spPr/>
        <p:txBody>
          <a:bodyPr/>
          <a:lstStyle>
            <a:lvl1pPr>
              <a:defRPr/>
            </a:lvl1pPr>
          </a:lstStyle>
          <a:p>
            <a:pPr>
              <a:defRPr/>
            </a:pPr>
            <a:fld id="{A958963B-FB9B-4A3C-8500-DD149482EF48}" type="slidenum">
              <a:rPr lang="en-US" altLang="en-US"/>
              <a:pPr>
                <a:defRPr/>
              </a:pPr>
              <a:t>‹#›</a:t>
            </a:fld>
            <a:endParaRPr lang="en-US" altLang="en-US"/>
          </a:p>
        </p:txBody>
      </p:sp>
    </p:spTree>
    <p:extLst>
      <p:ext uri="{BB962C8B-B14F-4D97-AF65-F5344CB8AC3E}">
        <p14:creationId xmlns:p14="http://schemas.microsoft.com/office/powerpoint/2010/main" val="1856703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p:cNvPr>
          <p:cNvSpPr>
            <a:spLocks noGrp="1"/>
          </p:cNvSpPr>
          <p:nvPr>
            <p:ph type="dt" sz="half" idx="10"/>
          </p:nvPr>
        </p:nvSpPr>
        <p:spPr/>
        <p:txBody>
          <a:bodyPr/>
          <a:lstStyle>
            <a:lvl1pPr>
              <a:defRPr/>
            </a:lvl1pPr>
          </a:lstStyle>
          <a:p>
            <a:pPr>
              <a:defRPr/>
            </a:pPr>
            <a:fld id="{41E46E5D-5700-4E75-A5F2-23E8A2E888A3}" type="datetimeFigureOut">
              <a:rPr lang="en-US"/>
              <a:pPr>
                <a:defRPr/>
              </a:pPr>
              <a:t>7/29/2021</a:t>
            </a:fld>
            <a:endParaRPr lang="en-US"/>
          </a:p>
        </p:txBody>
      </p:sp>
      <p:sp>
        <p:nvSpPr>
          <p:cNvPr id="4" name="Footer Placeholder 4">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p:cNvPr>
          <p:cNvSpPr>
            <a:spLocks noGrp="1"/>
          </p:cNvSpPr>
          <p:nvPr>
            <p:ph type="sldNum" sz="quarter" idx="12"/>
          </p:nvPr>
        </p:nvSpPr>
        <p:spPr/>
        <p:txBody>
          <a:bodyPr/>
          <a:lstStyle>
            <a:lvl1pPr>
              <a:defRPr/>
            </a:lvl1pPr>
          </a:lstStyle>
          <a:p>
            <a:pPr>
              <a:defRPr/>
            </a:pPr>
            <a:fld id="{96C98C30-E8DD-43D0-A22C-71C4B27F4EB9}" type="slidenum">
              <a:rPr lang="en-US" altLang="en-US"/>
              <a:pPr>
                <a:defRPr/>
              </a:pPr>
              <a:t>‹#›</a:t>
            </a:fld>
            <a:endParaRPr lang="en-US" altLang="en-US"/>
          </a:p>
        </p:txBody>
      </p:sp>
    </p:spTree>
    <p:extLst>
      <p:ext uri="{BB962C8B-B14F-4D97-AF65-F5344CB8AC3E}">
        <p14:creationId xmlns:p14="http://schemas.microsoft.com/office/powerpoint/2010/main" val="429853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p:cNvPr>
          <p:cNvSpPr>
            <a:spLocks noGrp="1"/>
          </p:cNvSpPr>
          <p:nvPr>
            <p:ph type="dt" sz="half" idx="10"/>
          </p:nvPr>
        </p:nvSpPr>
        <p:spPr/>
        <p:txBody>
          <a:bodyPr/>
          <a:lstStyle>
            <a:lvl1pPr>
              <a:defRPr/>
            </a:lvl1pPr>
          </a:lstStyle>
          <a:p>
            <a:pPr>
              <a:defRPr/>
            </a:pPr>
            <a:fld id="{AED7145C-7A77-44DE-BBB6-98DEB2F16A4D}" type="datetimeFigureOut">
              <a:rPr lang="en-US"/>
              <a:pPr>
                <a:defRPr/>
              </a:pPr>
              <a:t>7/29/2021</a:t>
            </a:fld>
            <a:endParaRPr lang="en-US"/>
          </a:p>
        </p:txBody>
      </p:sp>
      <p:sp>
        <p:nvSpPr>
          <p:cNvPr id="3" name="Footer Placeholder 4">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p:cNvPr>
          <p:cNvSpPr>
            <a:spLocks noGrp="1"/>
          </p:cNvSpPr>
          <p:nvPr>
            <p:ph type="sldNum" sz="quarter" idx="12"/>
          </p:nvPr>
        </p:nvSpPr>
        <p:spPr/>
        <p:txBody>
          <a:bodyPr/>
          <a:lstStyle>
            <a:lvl1pPr>
              <a:defRPr/>
            </a:lvl1pPr>
          </a:lstStyle>
          <a:p>
            <a:pPr>
              <a:defRPr/>
            </a:pPr>
            <a:fld id="{2BE89614-35B3-41FF-8DA6-BA2C4D1FF78C}" type="slidenum">
              <a:rPr lang="en-US" altLang="en-US"/>
              <a:pPr>
                <a:defRPr/>
              </a:pPr>
              <a:t>‹#›</a:t>
            </a:fld>
            <a:endParaRPr lang="en-US" altLang="en-US"/>
          </a:p>
        </p:txBody>
      </p:sp>
    </p:spTree>
    <p:extLst>
      <p:ext uri="{BB962C8B-B14F-4D97-AF65-F5344CB8AC3E}">
        <p14:creationId xmlns:p14="http://schemas.microsoft.com/office/powerpoint/2010/main" val="2523106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p:cNvPr>
          <p:cNvSpPr>
            <a:spLocks noGrp="1"/>
          </p:cNvSpPr>
          <p:nvPr>
            <p:ph type="dt" sz="half" idx="10"/>
          </p:nvPr>
        </p:nvSpPr>
        <p:spPr/>
        <p:txBody>
          <a:bodyPr/>
          <a:lstStyle>
            <a:lvl1pPr>
              <a:defRPr/>
            </a:lvl1pPr>
          </a:lstStyle>
          <a:p>
            <a:pPr>
              <a:defRPr/>
            </a:pPr>
            <a:fld id="{C41A1F81-A5FB-40F8-981E-DDF3C2C6E22C}" type="datetimeFigureOut">
              <a:rPr lang="en-US"/>
              <a:pPr>
                <a:defRPr/>
              </a:pPr>
              <a:t>7/29/2021</a:t>
            </a:fld>
            <a:endParaRPr lang="en-US"/>
          </a:p>
        </p:txBody>
      </p:sp>
      <p:sp>
        <p:nvSpPr>
          <p:cNvPr id="6" name="Footer Placeholder 4">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p:cNvPr>
          <p:cNvSpPr>
            <a:spLocks noGrp="1"/>
          </p:cNvSpPr>
          <p:nvPr>
            <p:ph type="sldNum" sz="quarter" idx="12"/>
          </p:nvPr>
        </p:nvSpPr>
        <p:spPr/>
        <p:txBody>
          <a:bodyPr/>
          <a:lstStyle>
            <a:lvl1pPr>
              <a:defRPr/>
            </a:lvl1pPr>
          </a:lstStyle>
          <a:p>
            <a:pPr>
              <a:defRPr/>
            </a:pPr>
            <a:fld id="{2F340A97-46D9-4E75-A089-0C6E627DB3AA}" type="slidenum">
              <a:rPr lang="en-US" altLang="en-US"/>
              <a:pPr>
                <a:defRPr/>
              </a:pPr>
              <a:t>‹#›</a:t>
            </a:fld>
            <a:endParaRPr lang="en-US" altLang="en-US"/>
          </a:p>
        </p:txBody>
      </p:sp>
    </p:spTree>
    <p:extLst>
      <p:ext uri="{BB962C8B-B14F-4D97-AF65-F5344CB8AC3E}">
        <p14:creationId xmlns:p14="http://schemas.microsoft.com/office/powerpoint/2010/main" val="1173656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p:cNvPr>
          <p:cNvSpPr>
            <a:spLocks noGrp="1"/>
          </p:cNvSpPr>
          <p:nvPr>
            <p:ph type="dt" sz="half" idx="10"/>
          </p:nvPr>
        </p:nvSpPr>
        <p:spPr/>
        <p:txBody>
          <a:bodyPr/>
          <a:lstStyle>
            <a:lvl1pPr>
              <a:defRPr/>
            </a:lvl1pPr>
          </a:lstStyle>
          <a:p>
            <a:pPr>
              <a:defRPr/>
            </a:pPr>
            <a:fld id="{02CF4435-84EB-43DD-B8BE-003319D51781}" type="datetimeFigureOut">
              <a:rPr lang="en-US"/>
              <a:pPr>
                <a:defRPr/>
              </a:pPr>
              <a:t>7/29/2021</a:t>
            </a:fld>
            <a:endParaRPr lang="en-US"/>
          </a:p>
        </p:txBody>
      </p:sp>
      <p:sp>
        <p:nvSpPr>
          <p:cNvPr id="6" name="Footer Placeholder 4">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p:cNvPr>
          <p:cNvSpPr>
            <a:spLocks noGrp="1"/>
          </p:cNvSpPr>
          <p:nvPr>
            <p:ph type="sldNum" sz="quarter" idx="12"/>
          </p:nvPr>
        </p:nvSpPr>
        <p:spPr/>
        <p:txBody>
          <a:bodyPr/>
          <a:lstStyle>
            <a:lvl1pPr>
              <a:defRPr/>
            </a:lvl1pPr>
          </a:lstStyle>
          <a:p>
            <a:pPr>
              <a:defRPr/>
            </a:pPr>
            <a:fld id="{55A2F11E-6B31-4D65-B249-55D2E42A5927}" type="slidenum">
              <a:rPr lang="en-US" altLang="en-US"/>
              <a:pPr>
                <a:defRPr/>
              </a:pPr>
              <a:t>‹#›</a:t>
            </a:fld>
            <a:endParaRPr lang="en-US" altLang="en-US"/>
          </a:p>
        </p:txBody>
      </p:sp>
    </p:spTree>
    <p:extLst>
      <p:ext uri="{BB962C8B-B14F-4D97-AF65-F5344CB8AC3E}">
        <p14:creationId xmlns:p14="http://schemas.microsoft.com/office/powerpoint/2010/main" val="3079104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2505A79-C906-47FB-9003-D3CD46D727AE}" type="datetimeFigureOut">
              <a:rPr lang="en-US"/>
              <a:pPr>
                <a:defRPr/>
              </a:pPr>
              <a:t>7/29/2021</a:t>
            </a:fld>
            <a:endParaRPr lang="en-US"/>
          </a:p>
        </p:txBody>
      </p:sp>
      <p:sp>
        <p:nvSpPr>
          <p:cNvPr id="5" name="Footer Placeholder 4">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60C756-0093-414C-8D6F-F8C9613E3FF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VLCPC%20Reporting%20Format.pdf"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hyperlink" Target="VLCPC%20Monitoring%20Format.pdf"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ctrTitle"/>
          </p:nvPr>
        </p:nvSpPr>
        <p:spPr>
          <a:xfrm>
            <a:off x="0" y="228600"/>
            <a:ext cx="9144000" cy="4038600"/>
          </a:xfrm>
        </p:spPr>
        <p:txBody>
          <a:bodyPr/>
          <a:lstStyle/>
          <a:p>
            <a:pPr eaLnBrk="1" hangingPunct="1"/>
            <a:r>
              <a:rPr lang="en-US" altLang="en-US" sz="3200" b="1" smtClean="0">
                <a:solidFill>
                  <a:srgbClr val="3366FF"/>
                </a:solidFill>
              </a:rPr>
              <a:t>SENSITIZATION OF CHILD PROTECTION COMMITTEES</a:t>
            </a:r>
            <a:br>
              <a:rPr lang="en-US" altLang="en-US" sz="3200" b="1" smtClean="0">
                <a:solidFill>
                  <a:srgbClr val="3366FF"/>
                </a:solidFill>
              </a:rPr>
            </a:br>
            <a:r>
              <a:rPr lang="en-US" altLang="en-US" sz="3200" b="1" smtClean="0">
                <a:solidFill>
                  <a:srgbClr val="3366FF"/>
                </a:solidFill>
              </a:rPr>
              <a:t/>
            </a:r>
            <a:br>
              <a:rPr lang="en-US" altLang="en-US" sz="3200" b="1" smtClean="0">
                <a:solidFill>
                  <a:srgbClr val="3366FF"/>
                </a:solidFill>
              </a:rPr>
            </a:br>
            <a:r>
              <a:rPr lang="en-US" altLang="en-US" sz="3200" b="1" smtClean="0">
                <a:solidFill>
                  <a:srgbClr val="3366FF"/>
                </a:solidFill>
              </a:rPr>
              <a:t>WEST BENGAL </a:t>
            </a:r>
          </a:p>
        </p:txBody>
      </p:sp>
      <p:grpSp>
        <p:nvGrpSpPr>
          <p:cNvPr id="3075" name="Group 8"/>
          <p:cNvGrpSpPr>
            <a:grpSpLocks/>
          </p:cNvGrpSpPr>
          <p:nvPr/>
        </p:nvGrpSpPr>
        <p:grpSpPr bwMode="auto">
          <a:xfrm>
            <a:off x="0" y="5867400"/>
            <a:ext cx="9144000" cy="1066800"/>
            <a:chOff x="0" y="6172200"/>
            <a:chExt cx="9144000" cy="762000"/>
          </a:xfrm>
        </p:grpSpPr>
        <p:sp>
          <p:nvSpPr>
            <p:cNvPr id="5" name="Rectangle 4">
              <a:extLst/>
            </p:cNvPr>
            <p:cNvSpPr/>
            <p:nvPr/>
          </p:nvSpPr>
          <p:spPr>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5"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a:xfrm>
              <a:off x="152400" y="6509146"/>
              <a:ext cx="1219200" cy="370625"/>
            </a:xfrm>
            <a:prstGeom prst="rect">
              <a:avLst/>
            </a:prstGeom>
            <a:ln>
              <a:noFill/>
            </a:ln>
          </p:spPr>
        </p:pic>
      </p:grpSp>
      <p:sp>
        <p:nvSpPr>
          <p:cNvPr id="10" name="TextBox 7">
            <a:extLst/>
          </p:cNvPr>
          <p:cNvSpPr txBox="1"/>
          <p:nvPr/>
        </p:nvSpPr>
        <p:spPr>
          <a:xfrm>
            <a:off x="152400" y="4233863"/>
            <a:ext cx="8915400" cy="1201737"/>
          </a:xfrm>
          <a:prstGeom prst="rect">
            <a:avLst/>
          </a:prstGeom>
          <a:noFill/>
          <a:ln>
            <a:noFill/>
          </a:ln>
        </p:spPr>
        <p:txBody>
          <a:bodyPr anchor="ctr" anchorCtr="1">
            <a:spAutoFit/>
          </a:bodyPr>
          <a:lstStyle/>
          <a:p>
            <a:pPr fontAlgn="auto">
              <a:spcBef>
                <a:spcPts val="0"/>
              </a:spcBef>
              <a:spcAft>
                <a:spcPts val="0"/>
              </a:spcAft>
              <a:defRPr sz="1800" b="0" i="0" u="none" strike="noStrike" kern="0" cap="none" spc="0" baseline="0">
                <a:solidFill>
                  <a:srgbClr val="000000"/>
                </a:solidFill>
                <a:uFillTx/>
              </a:defRPr>
            </a:pPr>
            <a:r>
              <a:rPr lang="en-US" sz="2400" b="1" kern="0" dirty="0">
                <a:solidFill>
                  <a:srgbClr val="000000"/>
                </a:solidFill>
                <a:latin typeface="Arial" pitchFamily="34"/>
                <a:cs typeface="+mn-cs"/>
              </a:rPr>
              <a:t>Block:				District:</a:t>
            </a:r>
          </a:p>
          <a:p>
            <a:pPr fontAlgn="auto">
              <a:spcBef>
                <a:spcPts val="0"/>
              </a:spcBef>
              <a:spcAft>
                <a:spcPts val="0"/>
              </a:spcAft>
              <a:defRPr sz="1800" b="0" i="0" u="none" strike="noStrike" kern="0" cap="none" spc="0" baseline="0">
                <a:solidFill>
                  <a:srgbClr val="000000"/>
                </a:solidFill>
                <a:uFillTx/>
              </a:defRPr>
            </a:pPr>
            <a:endParaRPr lang="en-US" sz="2400" b="1" kern="0" dirty="0">
              <a:solidFill>
                <a:srgbClr val="000000"/>
              </a:solidFill>
              <a:latin typeface="Arial" pitchFamily="34"/>
              <a:cs typeface="+mn-cs"/>
            </a:endParaRPr>
          </a:p>
          <a:p>
            <a:pPr fontAlgn="auto">
              <a:spcBef>
                <a:spcPts val="0"/>
              </a:spcBef>
              <a:spcAft>
                <a:spcPts val="0"/>
              </a:spcAft>
              <a:defRPr sz="1800" b="0" i="0" u="none" strike="noStrike" kern="0" cap="none" spc="0" baseline="0">
                <a:solidFill>
                  <a:srgbClr val="000000"/>
                </a:solidFill>
                <a:uFillTx/>
              </a:defRPr>
            </a:pPr>
            <a:r>
              <a:rPr lang="en-US" sz="2400" b="1" kern="0" dirty="0">
                <a:solidFill>
                  <a:srgbClr val="000000"/>
                </a:solidFill>
                <a:latin typeface="Arial" pitchFamily="34"/>
                <a:cs typeface="+mn-cs"/>
              </a:rPr>
              <a:t>Date:</a:t>
            </a:r>
          </a:p>
        </p:txBody>
      </p:sp>
      <p:pic>
        <p:nvPicPr>
          <p:cNvPr id="3077" name="Picture 10" descr="G:\Banners &amp; posters\Govt.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8900" y="5867400"/>
            <a:ext cx="8826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6354763"/>
            <a:ext cx="182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ctrTitle"/>
          </p:nvPr>
        </p:nvSpPr>
        <p:spPr>
          <a:xfrm>
            <a:off x="0" y="-76200"/>
            <a:ext cx="9144000" cy="609600"/>
          </a:xfrm>
        </p:spPr>
        <p:txBody>
          <a:bodyPr/>
          <a:lstStyle/>
          <a:p>
            <a:pPr algn="l" eaLnBrk="1" hangingPunct="1"/>
            <a:r>
              <a:rPr lang="en-US" altLang="en-US" sz="2500" b="1" smtClean="0">
                <a:solidFill>
                  <a:srgbClr val="3366FF"/>
                </a:solidFill>
              </a:rPr>
              <a:t>Roles &amp; Responsibilities of Block Level Child Protection Committee:</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2" name="Picture 10" descr="G:\Banners &amp; posters\Govt.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2263" y="6096000"/>
            <a:ext cx="639762"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94" name="Title 3"/>
          <p:cNvSpPr txBox="1">
            <a:spLocks/>
          </p:cNvSpPr>
          <p:nvPr/>
        </p:nvSpPr>
        <p:spPr bwMode="auto">
          <a:xfrm>
            <a:off x="0" y="609600"/>
            <a:ext cx="9144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 typeface="Calibri" panose="020F0502020204030204" pitchFamily="34" charset="0"/>
              <a:buAutoNum type="arabicPeriod"/>
            </a:pPr>
            <a:r>
              <a:rPr lang="en-US" altLang="en-US" sz="2000"/>
              <a:t>To prepare a </a:t>
            </a:r>
            <a:r>
              <a:rPr lang="en-US" altLang="en-US" sz="2000" b="1"/>
              <a:t>block need assessment </a:t>
            </a:r>
            <a:r>
              <a:rPr lang="en-US" altLang="en-US" sz="2000"/>
              <a:t>report on the status of children in the area broadly under two categories viz., ‘Children in conflict/contact with law’ and Children in need of care and protection’. </a:t>
            </a:r>
          </a:p>
          <a:p>
            <a:pPr algn="just" eaLnBrk="1" hangingPunct="1">
              <a:spcBef>
                <a:spcPct val="0"/>
              </a:spcBef>
              <a:buFont typeface="Calibri" panose="020F0502020204030204" pitchFamily="34" charset="0"/>
              <a:buAutoNum type="arabicPeriod"/>
            </a:pPr>
            <a:r>
              <a:rPr lang="en-US" altLang="en-US" sz="2000"/>
              <a:t>To conduct enquiries on specific problems/complaints arising out of discrimination, abuse, atrocities against children and to submit a report on findings &amp; recommendations to the concerned authority with a copy to DCPU.</a:t>
            </a:r>
          </a:p>
          <a:p>
            <a:pPr algn="just" eaLnBrk="1" hangingPunct="1">
              <a:spcBef>
                <a:spcPct val="0"/>
              </a:spcBef>
              <a:buFont typeface="Calibri" panose="020F0502020204030204" pitchFamily="34" charset="0"/>
              <a:buAutoNum type="arabicPeriod"/>
            </a:pPr>
            <a:r>
              <a:rPr lang="en-US" altLang="en-US" sz="2000"/>
              <a:t>To </a:t>
            </a:r>
            <a:r>
              <a:rPr lang="en-US" altLang="en-US" sz="2000" b="1"/>
              <a:t>support VLCPC to prepare need assessment report</a:t>
            </a:r>
            <a:r>
              <a:rPr lang="en-US" altLang="en-US" sz="2000"/>
              <a:t>.</a:t>
            </a:r>
          </a:p>
          <a:p>
            <a:pPr algn="just" eaLnBrk="1" hangingPunct="1">
              <a:spcBef>
                <a:spcPct val="0"/>
              </a:spcBef>
              <a:buFont typeface="Calibri" panose="020F0502020204030204" pitchFamily="34" charset="0"/>
              <a:buAutoNum type="arabicPeriod"/>
            </a:pPr>
            <a:r>
              <a:rPr lang="en-US" altLang="en-US" sz="2000"/>
              <a:t>To promote &amp; encourage the formation of children’s collective or a </a:t>
            </a:r>
            <a:r>
              <a:rPr lang="en-US" altLang="en-US" sz="2000" b="1"/>
              <a:t>Shishu Panchayat</a:t>
            </a:r>
            <a:r>
              <a:rPr lang="en-US" altLang="en-US" sz="2000"/>
              <a:t> in the village which shall act as a forum that encourages children in the area to participate and voice their concerns and offer suggestions.</a:t>
            </a:r>
          </a:p>
          <a:p>
            <a:pPr algn="just" eaLnBrk="1" hangingPunct="1">
              <a:spcBef>
                <a:spcPct val="0"/>
              </a:spcBef>
              <a:buFont typeface="Calibri" panose="020F0502020204030204" pitchFamily="34" charset="0"/>
              <a:buAutoNum type="arabicPeriod"/>
            </a:pPr>
            <a:r>
              <a:rPr lang="en-US" altLang="en-US" sz="2000" b="1"/>
              <a:t>Facilitating VLCPC </a:t>
            </a:r>
            <a:r>
              <a:rPr lang="en-US" altLang="en-US" sz="2000"/>
              <a:t>to regularly organize meeting. Getting regular input, information from VLCPC and taking appropriate action and providing suggestions to VLCPC for protection of children &amp;  their rights.</a:t>
            </a:r>
          </a:p>
          <a:p>
            <a:pPr algn="just" eaLnBrk="1" hangingPunct="1">
              <a:spcBef>
                <a:spcPct val="0"/>
              </a:spcBef>
              <a:buFont typeface="Calibri" panose="020F0502020204030204" pitchFamily="34" charset="0"/>
              <a:buAutoNum type="arabicPeriod"/>
            </a:pPr>
            <a:r>
              <a:rPr lang="en-US" altLang="en-US" sz="2000"/>
              <a:t>Maintain </a:t>
            </a:r>
            <a:r>
              <a:rPr lang="en-US" altLang="en-US" sz="2000" b="1"/>
              <a:t>liaison</a:t>
            </a:r>
            <a:r>
              <a:rPr lang="en-US" altLang="en-US" sz="2000"/>
              <a:t> between referral and VLCPC.</a:t>
            </a:r>
          </a:p>
          <a:p>
            <a:pPr algn="just" eaLnBrk="1" hangingPunct="1">
              <a:spcBef>
                <a:spcPct val="0"/>
              </a:spcBef>
              <a:buFont typeface="Calibri" panose="020F0502020204030204" pitchFamily="34" charset="0"/>
              <a:buAutoNum type="arabicPeriod"/>
            </a:pPr>
            <a:r>
              <a:rPr lang="en-US" altLang="en-US" sz="2000"/>
              <a:t>Organize </a:t>
            </a:r>
            <a:r>
              <a:rPr lang="en-US" altLang="en-US" sz="2000" b="1"/>
              <a:t>capacity  building and orientation </a:t>
            </a:r>
            <a:r>
              <a:rPr lang="en-US" altLang="en-US" sz="2000"/>
              <a:t>for the VLCPC on child protection, Government schemes, programmes and services</a:t>
            </a:r>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433943"/>
            <a:ext cx="1394968" cy="424057"/>
          </a:xfrm>
          <a:prstGeom prst="rect">
            <a:avLst/>
          </a:prstGeom>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ctrTitle"/>
          </p:nvPr>
        </p:nvSpPr>
        <p:spPr>
          <a:xfrm>
            <a:off x="0" y="-76200"/>
            <a:ext cx="9220200" cy="609600"/>
          </a:xfrm>
        </p:spPr>
        <p:txBody>
          <a:bodyPr/>
          <a:lstStyle/>
          <a:p>
            <a:pPr algn="l" eaLnBrk="1" hangingPunct="1"/>
            <a:r>
              <a:rPr lang="en-US" altLang="en-US" sz="2500" b="1" smtClean="0">
                <a:solidFill>
                  <a:srgbClr val="3366FF"/>
                </a:solidFill>
              </a:rPr>
              <a:t>Roles &amp; Responsibilities of Village Level Child Protection Committee:</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16" name="Picture 10" descr="G:\Banners &amp; posters\Govt.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2263" y="6059488"/>
            <a:ext cx="668337"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8" name="Title 3"/>
          <p:cNvSpPr txBox="1">
            <a:spLocks/>
          </p:cNvSpPr>
          <p:nvPr/>
        </p:nvSpPr>
        <p:spPr bwMode="auto">
          <a:xfrm>
            <a:off x="0" y="609600"/>
            <a:ext cx="91440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 typeface="Calibri" panose="020F0502020204030204" pitchFamily="34" charset="0"/>
              <a:buAutoNum type="arabicPeriod"/>
            </a:pPr>
            <a:r>
              <a:rPr lang="en-US" altLang="en-US" sz="2000"/>
              <a:t>To prepare a </a:t>
            </a:r>
            <a:r>
              <a:rPr lang="en-US" altLang="en-US" sz="2000" b="1"/>
              <a:t>village need assessment </a:t>
            </a:r>
            <a:r>
              <a:rPr lang="en-US" altLang="en-US" sz="2000"/>
              <a:t>report on the status of children in the area broadly under two categories viz., ‘Children in conflict/contact with law’ and Children in need of care and protection’. </a:t>
            </a:r>
          </a:p>
          <a:p>
            <a:pPr algn="just" eaLnBrk="1" hangingPunct="1">
              <a:spcBef>
                <a:spcPct val="0"/>
              </a:spcBef>
              <a:buFont typeface="Calibri" panose="020F0502020204030204" pitchFamily="34" charset="0"/>
              <a:buAutoNum type="arabicPeriod"/>
            </a:pPr>
            <a:r>
              <a:rPr lang="en-US" altLang="en-US" sz="2000"/>
              <a:t>Mapping of villages to identify </a:t>
            </a:r>
            <a:r>
              <a:rPr lang="en-US" altLang="en-US" sz="2000" b="1"/>
              <a:t>most vulnerable children</a:t>
            </a:r>
            <a:r>
              <a:rPr lang="en-US" altLang="en-US" sz="2000"/>
              <a:t> and encouraging parents for protection of children in the villages.</a:t>
            </a:r>
          </a:p>
          <a:p>
            <a:pPr algn="just" eaLnBrk="1" hangingPunct="1">
              <a:spcBef>
                <a:spcPct val="0"/>
              </a:spcBef>
              <a:buFont typeface="Calibri" panose="020F0502020204030204" pitchFamily="34" charset="0"/>
              <a:buAutoNum type="arabicPeriod"/>
            </a:pPr>
            <a:r>
              <a:rPr lang="en-US" altLang="en-US" sz="2000"/>
              <a:t>Orientation of community &amp; children on </a:t>
            </a:r>
            <a:r>
              <a:rPr lang="en-US" altLang="en-US" sz="2000" b="1"/>
              <a:t>raising voices </a:t>
            </a:r>
            <a:r>
              <a:rPr lang="en-US" altLang="en-US" sz="2000"/>
              <a:t>against any form of violence on children.</a:t>
            </a:r>
          </a:p>
          <a:p>
            <a:pPr algn="just" eaLnBrk="1" hangingPunct="1">
              <a:spcBef>
                <a:spcPct val="0"/>
              </a:spcBef>
              <a:buFont typeface="Calibri" panose="020F0502020204030204" pitchFamily="34" charset="0"/>
              <a:buAutoNum type="arabicPeriod"/>
            </a:pPr>
            <a:r>
              <a:rPr lang="en-US" altLang="en-US" sz="2000" b="1"/>
              <a:t>Awareness raising in community </a:t>
            </a:r>
            <a:r>
              <a:rPr lang="en-US" altLang="en-US" sz="2000"/>
              <a:t>to combat child trafficking, to prevent child marriages, child labour practices &amp; migration of children for labour purposes.</a:t>
            </a:r>
          </a:p>
          <a:p>
            <a:pPr algn="just" eaLnBrk="1" hangingPunct="1">
              <a:spcBef>
                <a:spcPct val="0"/>
              </a:spcBef>
              <a:buFont typeface="Calibri" panose="020F0502020204030204" pitchFamily="34" charset="0"/>
              <a:buAutoNum type="arabicPeriod"/>
            </a:pPr>
            <a:r>
              <a:rPr lang="en-US" altLang="en-US" sz="2000"/>
              <a:t>Awareness &amp; sensitization of parents to send their children </a:t>
            </a:r>
            <a:r>
              <a:rPr lang="en-US" altLang="en-US" sz="2000" b="1"/>
              <a:t>regularly to school</a:t>
            </a:r>
            <a:r>
              <a:rPr lang="en-US" altLang="en-US" sz="2000"/>
              <a:t>.</a:t>
            </a:r>
          </a:p>
          <a:p>
            <a:pPr algn="just" eaLnBrk="1" hangingPunct="1">
              <a:spcBef>
                <a:spcPct val="0"/>
              </a:spcBef>
              <a:buFont typeface="Calibri" panose="020F0502020204030204" pitchFamily="34" charset="0"/>
              <a:buAutoNum type="arabicPeriod"/>
            </a:pPr>
            <a:r>
              <a:rPr lang="en-US" altLang="en-US" sz="2000"/>
              <a:t>Time to time </a:t>
            </a:r>
            <a:r>
              <a:rPr lang="en-US" altLang="en-US" sz="2000" b="1"/>
              <a:t>campaign to raise awareness </a:t>
            </a:r>
            <a:r>
              <a:rPr lang="en-US" altLang="en-US" sz="2000"/>
              <a:t>on child protection issues in villages.</a:t>
            </a:r>
          </a:p>
          <a:p>
            <a:pPr algn="just" eaLnBrk="1" hangingPunct="1">
              <a:spcBef>
                <a:spcPct val="0"/>
              </a:spcBef>
              <a:buFont typeface="Calibri" panose="020F0502020204030204" pitchFamily="34" charset="0"/>
              <a:buAutoNum type="arabicPeriod"/>
            </a:pPr>
            <a:r>
              <a:rPr lang="en-US" altLang="en-US" sz="2000"/>
              <a:t>Submitting </a:t>
            </a:r>
            <a:r>
              <a:rPr lang="en-US" altLang="en-US" sz="2000" b="1"/>
              <a:t>periodic report </a:t>
            </a:r>
            <a:r>
              <a:rPr lang="en-US" altLang="en-US" sz="2000"/>
              <a:t>to BLCPC to appraise them about the key challenges, achievements &amp; opportunities for child protection.</a:t>
            </a:r>
          </a:p>
          <a:p>
            <a:pPr algn="just" eaLnBrk="1" hangingPunct="1">
              <a:spcBef>
                <a:spcPct val="0"/>
              </a:spcBef>
              <a:buFont typeface="Calibri" panose="020F0502020204030204" pitchFamily="34" charset="0"/>
              <a:buAutoNum type="arabicPeriod"/>
            </a:pPr>
            <a:r>
              <a:rPr lang="en-US" altLang="en-US" sz="2000"/>
              <a:t>Drafting </a:t>
            </a:r>
            <a:r>
              <a:rPr lang="en-US" altLang="en-US" sz="2000" b="1"/>
              <a:t>annual child protection plan </a:t>
            </a:r>
            <a:r>
              <a:rPr lang="en-US" altLang="en-US" sz="2000"/>
              <a:t>of villages and appraising BLCPC about the need to finalize and implement the plan and seek inputs</a:t>
            </a:r>
          </a:p>
          <a:p>
            <a:pPr algn="just" eaLnBrk="1" hangingPunct="1">
              <a:spcBef>
                <a:spcPct val="0"/>
              </a:spcBef>
              <a:buFont typeface="Calibri" panose="020F0502020204030204" pitchFamily="34" charset="0"/>
              <a:buAutoNum type="arabicPeriod"/>
            </a:pPr>
            <a:r>
              <a:rPr lang="en-US" altLang="en-US" sz="2000"/>
              <a:t>Maintain </a:t>
            </a:r>
            <a:r>
              <a:rPr lang="en-US" altLang="en-US" sz="2000" b="1"/>
              <a:t>record of children </a:t>
            </a:r>
            <a:r>
              <a:rPr lang="en-US" altLang="en-US" sz="2000"/>
              <a:t>in the villages, who are not attending school, migrated out of village for child labour, missing children etc.</a:t>
            </a:r>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76200" y="6433943"/>
            <a:ext cx="1394968" cy="424057"/>
          </a:xfrm>
          <a:prstGeom prst="rect">
            <a:avLst/>
          </a:prstGeom>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ctrTitle"/>
          </p:nvPr>
        </p:nvSpPr>
        <p:spPr>
          <a:xfrm>
            <a:off x="0" y="-76200"/>
            <a:ext cx="9220200" cy="609600"/>
          </a:xfrm>
        </p:spPr>
        <p:txBody>
          <a:bodyPr/>
          <a:lstStyle/>
          <a:p>
            <a:pPr algn="l" eaLnBrk="1" hangingPunct="1"/>
            <a:r>
              <a:rPr lang="en-US" altLang="en-US" sz="2500" b="1" smtClean="0">
                <a:solidFill>
                  <a:srgbClr val="3366FF"/>
                </a:solidFill>
              </a:rPr>
              <a:t>Roles &amp; Responsibilities of Village Level Child Protection Committee:</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0" name="Picture 10" descr="G:\Banners &amp; posters\Govt.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2263" y="6059488"/>
            <a:ext cx="668337"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2" name="Title 3"/>
          <p:cNvSpPr txBox="1">
            <a:spLocks/>
          </p:cNvSpPr>
          <p:nvPr/>
        </p:nvSpPr>
        <p:spPr bwMode="auto">
          <a:xfrm>
            <a:off x="0" y="609600"/>
            <a:ext cx="9144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a:t>10. Forwarding application to BLCPC of specific cases for </a:t>
            </a:r>
            <a:r>
              <a:rPr lang="en-US" altLang="en-US" sz="2000" b="1"/>
              <a:t>referral service</a:t>
            </a:r>
            <a:r>
              <a:rPr lang="en-US" altLang="en-US" sz="2000"/>
              <a:t>.</a:t>
            </a:r>
          </a:p>
          <a:p>
            <a:pPr algn="just" eaLnBrk="1" hangingPunct="1">
              <a:spcBef>
                <a:spcPct val="0"/>
              </a:spcBef>
              <a:buFontTx/>
              <a:buNone/>
            </a:pPr>
            <a:r>
              <a:rPr lang="en-US" altLang="en-US" sz="2000"/>
              <a:t>11. </a:t>
            </a:r>
            <a:r>
              <a:rPr lang="en-US" altLang="en-US" sz="2000" b="1"/>
              <a:t>Discouraging harmful practices </a:t>
            </a:r>
            <a:r>
              <a:rPr lang="en-US" altLang="en-US" sz="2000"/>
              <a:t>that are against child protection for example, sex </a:t>
            </a:r>
          </a:p>
          <a:p>
            <a:pPr algn="just" eaLnBrk="1" hangingPunct="1">
              <a:spcBef>
                <a:spcPct val="0"/>
              </a:spcBef>
              <a:buFontTx/>
              <a:buNone/>
            </a:pPr>
            <a:r>
              <a:rPr lang="en-US" altLang="en-US" sz="2000"/>
              <a:t>      selective abortion, child marriages, corporal punishments etc.</a:t>
            </a:r>
          </a:p>
          <a:p>
            <a:pPr algn="just" eaLnBrk="1" hangingPunct="1">
              <a:spcBef>
                <a:spcPct val="0"/>
              </a:spcBef>
              <a:buFontTx/>
              <a:buNone/>
            </a:pPr>
            <a:r>
              <a:rPr lang="en-US" altLang="en-US" sz="2000"/>
              <a:t>12. </a:t>
            </a:r>
            <a:r>
              <a:rPr lang="en-US" altLang="en-US" sz="2000" b="1"/>
              <a:t>Promoting good practices </a:t>
            </a:r>
            <a:r>
              <a:rPr lang="en-US" altLang="en-US" sz="2000"/>
              <a:t>like, birth registration, Aadhar card registration, school </a:t>
            </a:r>
          </a:p>
          <a:p>
            <a:pPr algn="just" eaLnBrk="1" hangingPunct="1">
              <a:spcBef>
                <a:spcPct val="0"/>
              </a:spcBef>
              <a:buFontTx/>
              <a:buNone/>
            </a:pPr>
            <a:r>
              <a:rPr lang="en-US" altLang="en-US" sz="2000"/>
              <a:t>       enrollment, migrant register maintenance</a:t>
            </a:r>
          </a:p>
          <a:p>
            <a:pPr algn="just" eaLnBrk="1" hangingPunct="1">
              <a:spcBef>
                <a:spcPct val="0"/>
              </a:spcBef>
              <a:buFontTx/>
              <a:buNone/>
            </a:pPr>
            <a:r>
              <a:rPr lang="en-US" altLang="en-US" sz="2000"/>
              <a:t>13. The VLCPC should liaison with BLCPC and DCPU for restoration and rehabilitation of </a:t>
            </a:r>
          </a:p>
          <a:p>
            <a:pPr algn="just" eaLnBrk="1" hangingPunct="1">
              <a:spcBef>
                <a:spcPct val="0"/>
              </a:spcBef>
              <a:buFontTx/>
              <a:buNone/>
            </a:pPr>
            <a:r>
              <a:rPr lang="en-US" altLang="en-US" sz="2000"/>
              <a:t>       rescued trafficked victims, orphan child and unaccompanied children.</a:t>
            </a:r>
          </a:p>
          <a:p>
            <a:pPr algn="just" eaLnBrk="1" hangingPunct="1">
              <a:spcBef>
                <a:spcPct val="0"/>
              </a:spcBef>
              <a:buFontTx/>
              <a:buNone/>
            </a:pPr>
            <a:r>
              <a:rPr lang="en-US" altLang="en-US" sz="2000"/>
              <a:t>14. Community level </a:t>
            </a:r>
            <a:r>
              <a:rPr lang="en-US" altLang="en-US" sz="2000" b="1"/>
              <a:t>Foster care </a:t>
            </a:r>
            <a:r>
              <a:rPr lang="en-US" altLang="en-US" sz="2000"/>
              <a:t>services as mentioned in ICPS shall be promoted by </a:t>
            </a:r>
          </a:p>
          <a:p>
            <a:pPr algn="just" eaLnBrk="1" hangingPunct="1">
              <a:spcBef>
                <a:spcPct val="0"/>
              </a:spcBef>
              <a:buFontTx/>
              <a:buNone/>
            </a:pPr>
            <a:r>
              <a:rPr lang="en-US" altLang="en-US" sz="2000"/>
              <a:t>       the VLCPC on case to case basis, if any child in need of Foster care is present in  </a:t>
            </a:r>
          </a:p>
          <a:p>
            <a:pPr algn="just" eaLnBrk="1" hangingPunct="1">
              <a:spcBef>
                <a:spcPct val="0"/>
              </a:spcBef>
              <a:buFontTx/>
              <a:buNone/>
            </a:pPr>
            <a:r>
              <a:rPr lang="en-US" altLang="en-US" sz="2000"/>
              <a:t>       village.</a:t>
            </a:r>
          </a:p>
          <a:p>
            <a:pPr algn="just" eaLnBrk="1" hangingPunct="1">
              <a:spcBef>
                <a:spcPct val="0"/>
              </a:spcBef>
              <a:buFontTx/>
              <a:buNone/>
            </a:pPr>
            <a:r>
              <a:rPr lang="en-US" altLang="en-US" sz="2000"/>
              <a:t>15. In the other activities in the best interest of children and child protection.</a:t>
            </a:r>
          </a:p>
          <a:p>
            <a:pPr algn="just" eaLnBrk="1" hangingPunct="1">
              <a:spcBef>
                <a:spcPct val="0"/>
              </a:spcBef>
              <a:buFontTx/>
              <a:buNone/>
            </a:pPr>
            <a:r>
              <a:rPr lang="en-US" altLang="en-US" sz="2000"/>
              <a:t>16. Any such activities instructed by BLCPC, DCPU or SCPS fro child protection.</a:t>
            </a:r>
          </a:p>
          <a:p>
            <a:pPr algn="just" eaLnBrk="1" hangingPunct="1">
              <a:spcBef>
                <a:spcPct val="0"/>
              </a:spcBef>
              <a:buFontTx/>
              <a:buNone/>
            </a:pPr>
            <a:r>
              <a:rPr lang="en-US" altLang="en-US" sz="2000"/>
              <a:t>17. VLCPC may engage civil society organization for raising awareness on child    </a:t>
            </a:r>
          </a:p>
          <a:p>
            <a:pPr algn="just" eaLnBrk="1" hangingPunct="1">
              <a:spcBef>
                <a:spcPct val="0"/>
              </a:spcBef>
              <a:buFontTx/>
              <a:buNone/>
            </a:pPr>
            <a:r>
              <a:rPr lang="en-US" altLang="en-US" sz="2000"/>
              <a:t>       protection issues.</a:t>
            </a:r>
          </a:p>
          <a:p>
            <a:pPr algn="just" eaLnBrk="1" hangingPunct="1">
              <a:spcBef>
                <a:spcPct val="0"/>
              </a:spcBef>
              <a:buFontTx/>
              <a:buNone/>
            </a:pPr>
            <a:r>
              <a:rPr lang="en-US" altLang="en-US" sz="2000"/>
              <a:t>18. To promote &amp; encourage </a:t>
            </a:r>
            <a:r>
              <a:rPr lang="en-US" altLang="en-US" sz="2000" b="1"/>
              <a:t>child participation </a:t>
            </a:r>
            <a:r>
              <a:rPr lang="en-US" altLang="en-US" sz="2000"/>
              <a:t>and formation of ‘Children’s Group’ </a:t>
            </a:r>
          </a:p>
          <a:p>
            <a:pPr algn="just" eaLnBrk="1" hangingPunct="1">
              <a:spcBef>
                <a:spcPct val="0"/>
              </a:spcBef>
              <a:buFontTx/>
              <a:buNone/>
            </a:pPr>
            <a:r>
              <a:rPr lang="en-US" altLang="en-US" sz="2000"/>
              <a:t>       in village level.</a:t>
            </a:r>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433943"/>
            <a:ext cx="1394968" cy="424057"/>
          </a:xfrm>
          <a:prstGeom prst="rect">
            <a:avLst/>
          </a:prstGeom>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ctrTitle"/>
          </p:nvPr>
        </p:nvSpPr>
        <p:spPr>
          <a:xfrm>
            <a:off x="0" y="-76200"/>
            <a:ext cx="9220200" cy="609600"/>
          </a:xfrm>
        </p:spPr>
        <p:txBody>
          <a:bodyPr/>
          <a:lstStyle/>
          <a:p>
            <a:pPr eaLnBrk="1" hangingPunct="1"/>
            <a:r>
              <a:rPr lang="en-US" altLang="en-US" sz="2500" b="1" smtClean="0">
                <a:solidFill>
                  <a:srgbClr val="3366FF"/>
                </a:solidFill>
              </a:rPr>
              <a:t>Monitoring &amp; Reporting Mechanism</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64"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8" name="Title 3"/>
          <p:cNvSpPr txBox="1">
            <a:spLocks/>
          </p:cNvSpPr>
          <p:nvPr/>
        </p:nvSpPr>
        <p:spPr bwMode="auto">
          <a:xfrm>
            <a:off x="-76200" y="381000"/>
            <a:ext cx="92202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defRPr/>
            </a:pPr>
            <a:r>
              <a:rPr lang="en-US" altLang="en-US" sz="2000" b="1" dirty="0" smtClean="0">
                <a:latin typeface="Calibri" pitchFamily="34" charset="0"/>
              </a:rPr>
              <a:t>Periodic Meeting</a:t>
            </a:r>
            <a:r>
              <a:rPr lang="en-US" altLang="en-US" sz="2000" dirty="0" smtClean="0">
                <a:latin typeface="Calibri" pitchFamily="34" charset="0"/>
              </a:rPr>
              <a:t>:</a:t>
            </a:r>
          </a:p>
          <a:p>
            <a:pPr marL="342900" indent="-342900" algn="just" eaLnBrk="1" hangingPunct="1">
              <a:buFont typeface="Wingdings" pitchFamily="2" charset="2"/>
              <a:buChar char="Ø"/>
              <a:defRPr/>
            </a:pPr>
            <a:r>
              <a:rPr lang="en-US" altLang="en-US" sz="2000" b="1" i="1" dirty="0" smtClean="0">
                <a:latin typeface="Calibri" pitchFamily="34" charset="0"/>
              </a:rPr>
              <a:t>Monthly meeting of VLCPC </a:t>
            </a:r>
            <a:r>
              <a:rPr lang="en-US" altLang="en-US" sz="2000" dirty="0" smtClean="0">
                <a:latin typeface="Calibri" pitchFamily="34" charset="0"/>
              </a:rPr>
              <a:t>shall be organized in the village, the venue shall be decided by the Member Secretary. The venue should a common place. The common place may be school, Anganwadi Centre and place inside the village. </a:t>
            </a:r>
          </a:p>
          <a:p>
            <a:pPr marL="342900" indent="-342900" algn="just" eaLnBrk="1" hangingPunct="1">
              <a:buFont typeface="Wingdings" pitchFamily="2" charset="2"/>
              <a:buChar char="Ø"/>
              <a:defRPr/>
            </a:pPr>
            <a:endParaRPr lang="en-US" altLang="en-US" sz="500" dirty="0" smtClean="0">
              <a:latin typeface="Calibri" pitchFamily="34" charset="0"/>
            </a:endParaRPr>
          </a:p>
          <a:p>
            <a:pPr marL="342900" indent="-342900" algn="just" eaLnBrk="1" hangingPunct="1">
              <a:buFont typeface="Wingdings" pitchFamily="2" charset="2"/>
              <a:buChar char="Ø"/>
              <a:defRPr/>
            </a:pPr>
            <a:r>
              <a:rPr lang="en-US" altLang="en-US" sz="2000" b="1" i="1" dirty="0" smtClean="0">
                <a:latin typeface="Calibri" pitchFamily="34" charset="0"/>
              </a:rPr>
              <a:t>Quarterly meeting of BLCPC </a:t>
            </a:r>
            <a:r>
              <a:rPr lang="en-US" altLang="en-US" sz="2000" dirty="0" smtClean="0">
                <a:latin typeface="Calibri" pitchFamily="34" charset="0"/>
              </a:rPr>
              <a:t>shall be organized at venue to be decided by the Member  Secretary.</a:t>
            </a:r>
          </a:p>
          <a:p>
            <a:pPr marL="342900" indent="-342900" algn="just" eaLnBrk="1" hangingPunct="1">
              <a:buFont typeface="Wingdings" pitchFamily="2" charset="2"/>
              <a:buChar char="Ø"/>
              <a:defRPr/>
            </a:pPr>
            <a:endParaRPr lang="en-US" altLang="en-US" sz="500" dirty="0" smtClean="0">
              <a:latin typeface="Calibri" pitchFamily="34" charset="0"/>
            </a:endParaRPr>
          </a:p>
          <a:p>
            <a:pPr algn="just" eaLnBrk="1" hangingPunct="1">
              <a:defRPr/>
            </a:pPr>
            <a:r>
              <a:rPr lang="en-US" altLang="en-US" sz="2000" b="1" dirty="0" smtClean="0">
                <a:latin typeface="Calibri" pitchFamily="34" charset="0"/>
              </a:rPr>
              <a:t>Sansad Level Child Protection Committee (VLCPC):</a:t>
            </a:r>
          </a:p>
          <a:p>
            <a:pPr marL="457200" indent="-457200" algn="just" eaLnBrk="1" hangingPunct="1">
              <a:buFontTx/>
              <a:buAutoNum type="arabicPeriod"/>
              <a:defRPr/>
            </a:pPr>
            <a:r>
              <a:rPr lang="en-US" altLang="en-US" sz="2000" dirty="0" smtClean="0">
                <a:latin typeface="Calibri" pitchFamily="34" charset="0"/>
              </a:rPr>
              <a:t>The Meeting of the </a:t>
            </a:r>
            <a:r>
              <a:rPr lang="en-US" altLang="en-US" sz="2000" dirty="0" err="1" smtClean="0">
                <a:latin typeface="Calibri" pitchFamily="34" charset="0"/>
              </a:rPr>
              <a:t>Samsad</a:t>
            </a:r>
            <a:r>
              <a:rPr lang="en-US" altLang="en-US" sz="2000" dirty="0" smtClean="0">
                <a:latin typeface="Calibri" pitchFamily="34" charset="0"/>
              </a:rPr>
              <a:t> Level Child Protection Committee (VLCPC) shall be held every month and reporting template shall be filled up in every meeting.</a:t>
            </a:r>
          </a:p>
          <a:p>
            <a:pPr marL="457200" indent="-457200" algn="just" eaLnBrk="1" hangingPunct="1">
              <a:buFontTx/>
              <a:buAutoNum type="arabicPeriod"/>
              <a:defRPr/>
            </a:pPr>
            <a:r>
              <a:rPr lang="en-US" altLang="en-US" sz="2000" dirty="0" smtClean="0">
                <a:latin typeface="Calibri" pitchFamily="34" charset="0"/>
              </a:rPr>
              <a:t>The reporting template of the Sansad Level Child Protection Committee (VLCPC) shall be signed by the Anganwadi Supervisor / Anganwadi Worker and shall be submitted at the block level [</a:t>
            </a:r>
            <a:r>
              <a:rPr lang="en-US" altLang="en-US" sz="2000" i="1" dirty="0" smtClean="0">
                <a:latin typeface="Calibri" pitchFamily="34" charset="0"/>
                <a:hlinkClick r:id="rId3" action="ppaction://hlinkfile"/>
              </a:rPr>
              <a:t>Monthly Reporting Format for VLCPCs</a:t>
            </a:r>
            <a:r>
              <a:rPr lang="en-US" altLang="en-US" sz="2000" dirty="0" smtClean="0">
                <a:latin typeface="Calibri" pitchFamily="34" charset="0"/>
              </a:rPr>
              <a:t>].</a:t>
            </a:r>
          </a:p>
          <a:p>
            <a:pPr marL="457200" indent="-457200" algn="just" eaLnBrk="1" hangingPunct="1">
              <a:buFontTx/>
              <a:buAutoNum type="arabicPeriod"/>
              <a:defRPr/>
            </a:pPr>
            <a:r>
              <a:rPr lang="en-US" altLang="en-US" sz="2000" dirty="0" smtClean="0">
                <a:latin typeface="Calibri" pitchFamily="34" charset="0"/>
              </a:rPr>
              <a:t>The Data Entry Operator at the block office shall be responsible for collation of the data of all Samsads. The collated data shall be signed by the BDO and CDPO and shall be submitted to the DCPU [as per Block </a:t>
            </a:r>
            <a:r>
              <a:rPr lang="en-US" altLang="en-US" sz="2000" dirty="0">
                <a:latin typeface="Calibri" pitchFamily="34" charset="0"/>
              </a:rPr>
              <a:t>L</a:t>
            </a:r>
            <a:r>
              <a:rPr lang="en-US" altLang="en-US" sz="2000" dirty="0" smtClean="0">
                <a:latin typeface="Calibri" pitchFamily="34" charset="0"/>
              </a:rPr>
              <a:t>evel VLCPC Monitoring </a:t>
            </a:r>
            <a:r>
              <a:rPr lang="en-US" altLang="en-US" sz="2000" dirty="0">
                <a:latin typeface="Calibri" pitchFamily="34" charset="0"/>
              </a:rPr>
              <a:t>F</a:t>
            </a:r>
            <a:r>
              <a:rPr lang="en-US" altLang="en-US" sz="2000" dirty="0" smtClean="0">
                <a:latin typeface="Calibri" pitchFamily="34" charset="0"/>
              </a:rPr>
              <a:t>ormat].</a:t>
            </a:r>
          </a:p>
          <a:p>
            <a:pPr marL="457200" indent="-457200" algn="just" eaLnBrk="1" hangingPunct="1">
              <a:buFontTx/>
              <a:buAutoNum type="arabicPeriod"/>
              <a:defRPr/>
            </a:pPr>
            <a:r>
              <a:rPr lang="en-US" altLang="en-US" sz="2000" dirty="0" smtClean="0">
                <a:latin typeface="Calibri" pitchFamily="34" charset="0"/>
              </a:rPr>
              <a:t>DCPU shall be responsible for collation of Sansad Level data from the Block Officers and share the consolidated data to the State [District Level VLCPC Monitoring Format].</a:t>
            </a:r>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433943"/>
            <a:ext cx="1394968" cy="424057"/>
          </a:xfrm>
          <a:prstGeom prst="rect">
            <a:avLst/>
          </a:prstGeom>
          <a:ln>
            <a:noFill/>
          </a:ln>
        </p:spPr>
      </p:pic>
      <p:pic>
        <p:nvPicPr>
          <p:cNvPr id="15367" name="Picture 10" descr="G:\Banners &amp; posters\Govt. 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2263" y="6059488"/>
            <a:ext cx="668337"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ctrTitle"/>
          </p:nvPr>
        </p:nvSpPr>
        <p:spPr>
          <a:xfrm>
            <a:off x="0" y="0"/>
            <a:ext cx="9144000" cy="609600"/>
          </a:xfrm>
        </p:spPr>
        <p:txBody>
          <a:bodyPr/>
          <a:lstStyle/>
          <a:p>
            <a:pPr eaLnBrk="1" hangingPunct="1"/>
            <a:r>
              <a:rPr lang="en-US" altLang="en-US" sz="2500" b="1" smtClean="0">
                <a:solidFill>
                  <a:srgbClr val="3366FF"/>
                </a:solidFill>
              </a:rPr>
              <a:t>Monitoring &amp; Reporting Mechanism</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88"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8" name="Title 3"/>
          <p:cNvSpPr txBox="1">
            <a:spLocks/>
          </p:cNvSpPr>
          <p:nvPr/>
        </p:nvSpPr>
        <p:spPr bwMode="auto">
          <a:xfrm>
            <a:off x="-76200" y="685800"/>
            <a:ext cx="9220200" cy="537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defRPr/>
            </a:pPr>
            <a:r>
              <a:rPr lang="en-US" altLang="en-US" sz="2100" b="1" dirty="0" smtClean="0">
                <a:latin typeface="Calibri" pitchFamily="34" charset="0"/>
              </a:rPr>
              <a:t>Block Level Child Protection Committee / Ward Level Child Protection Committee</a:t>
            </a:r>
            <a:r>
              <a:rPr lang="en-US" altLang="en-US" sz="2000" b="1" dirty="0" smtClean="0">
                <a:latin typeface="Calibri" pitchFamily="34" charset="0"/>
              </a:rPr>
              <a:t>:</a:t>
            </a:r>
          </a:p>
          <a:p>
            <a:pPr algn="just" eaLnBrk="1" hangingPunct="1">
              <a:defRPr/>
            </a:pPr>
            <a:endParaRPr lang="en-US" altLang="en-US" sz="2000" b="1" dirty="0" smtClean="0">
              <a:latin typeface="Calibri" pitchFamily="34" charset="0"/>
            </a:endParaRPr>
          </a:p>
          <a:p>
            <a:pPr marL="457200" indent="-457200" algn="just" eaLnBrk="1" hangingPunct="1">
              <a:buFontTx/>
              <a:buAutoNum type="arabicPeriod"/>
              <a:defRPr/>
            </a:pPr>
            <a:r>
              <a:rPr lang="en-US" altLang="en-US" sz="2000" dirty="0" smtClean="0">
                <a:latin typeface="Calibri" pitchFamily="34" charset="0"/>
              </a:rPr>
              <a:t>The meeting of the Block Level Child Protection Committees/Ward Level Child Protection Committee shall be held in every quarter and shall be reported in the prescribed reporting template </a:t>
            </a:r>
            <a:r>
              <a:rPr lang="en-US" altLang="en-US" sz="2000" i="1" dirty="0" smtClean="0">
                <a:latin typeface="Calibri" pitchFamily="34" charset="0"/>
              </a:rPr>
              <a:t>[</a:t>
            </a:r>
            <a:r>
              <a:rPr lang="en-US" altLang="en-US" sz="2000" i="1" dirty="0" smtClean="0">
                <a:latin typeface="Calibri" pitchFamily="34" charset="0"/>
                <a:hlinkClick r:id="rId3" action="ppaction://hlinkfile"/>
              </a:rPr>
              <a:t>Quarterly Reporting Format for BLCPC </a:t>
            </a:r>
            <a:r>
              <a:rPr lang="en-US" altLang="en-US" sz="2000" i="1" dirty="0" smtClean="0">
                <a:latin typeface="Calibri" pitchFamily="34" charset="0"/>
              </a:rPr>
              <a:t>&amp; Block Level VLCPC Monitoring Format].</a:t>
            </a:r>
          </a:p>
          <a:p>
            <a:pPr marL="457200" indent="-457200" algn="just" eaLnBrk="1" hangingPunct="1">
              <a:buFontTx/>
              <a:buAutoNum type="arabicPeriod"/>
              <a:defRPr/>
            </a:pPr>
            <a:endParaRPr lang="en-US" altLang="en-US" sz="1000" dirty="0" smtClean="0">
              <a:latin typeface="Calibri" pitchFamily="34" charset="0"/>
            </a:endParaRPr>
          </a:p>
          <a:p>
            <a:pPr marL="457200" indent="-457200" algn="just" eaLnBrk="1" hangingPunct="1">
              <a:buFontTx/>
              <a:buAutoNum type="arabicPeriod"/>
              <a:defRPr/>
            </a:pPr>
            <a:r>
              <a:rPr lang="en-US" altLang="en-US" sz="2000" dirty="0" smtClean="0">
                <a:latin typeface="Calibri" pitchFamily="34" charset="0"/>
              </a:rPr>
              <a:t>The reporting template of BLCPCs shall be signed and countersigned by CDPO and BDO respectively. In case of WLCPCs the reporting template shall be signed and countersigned by CDPO and Anganwadi Supervisor respectively.</a:t>
            </a:r>
          </a:p>
          <a:p>
            <a:pPr marL="457200" indent="-457200" algn="just" eaLnBrk="1" hangingPunct="1">
              <a:buFontTx/>
              <a:buAutoNum type="arabicPeriod"/>
              <a:defRPr/>
            </a:pPr>
            <a:endParaRPr lang="en-US" altLang="en-US" sz="1000" dirty="0" smtClean="0">
              <a:latin typeface="Calibri" pitchFamily="34" charset="0"/>
            </a:endParaRPr>
          </a:p>
          <a:p>
            <a:pPr marL="457200" indent="-457200" algn="just" eaLnBrk="1" hangingPunct="1">
              <a:buFontTx/>
              <a:buAutoNum type="arabicPeriod"/>
              <a:defRPr/>
            </a:pPr>
            <a:r>
              <a:rPr lang="en-US" altLang="en-US" sz="2000" dirty="0" smtClean="0">
                <a:latin typeface="Calibri" pitchFamily="34" charset="0"/>
              </a:rPr>
              <a:t>DCPO shall be responsible for collecting and collating the reporting templates of the BLCPC meetings from all the Block Offices in the district and shall share a consolidated report with the State on a quarterly basis [format]</a:t>
            </a:r>
          </a:p>
          <a:p>
            <a:pPr marL="457200" indent="-457200" algn="just" eaLnBrk="1" hangingPunct="1">
              <a:buFontTx/>
              <a:buAutoNum type="arabicPeriod"/>
              <a:defRPr/>
            </a:pPr>
            <a:endParaRPr lang="en-US" altLang="en-US" sz="1000" dirty="0" smtClean="0">
              <a:latin typeface="Calibri" pitchFamily="34" charset="0"/>
            </a:endParaRPr>
          </a:p>
          <a:p>
            <a:pPr marL="457200" indent="-457200" algn="just" eaLnBrk="1" hangingPunct="1">
              <a:buFontTx/>
              <a:buAutoNum type="arabicPeriod"/>
              <a:defRPr/>
            </a:pPr>
            <a:r>
              <a:rPr lang="en-US" altLang="en-US" sz="2000" dirty="0" smtClean="0">
                <a:latin typeface="Calibri" pitchFamily="34" charset="0"/>
              </a:rPr>
              <a:t>DCPO shall be responsible for collecting and collating of WLCPC meetings from the Ward/Borough offices and shall share a consolidate report with the State on a quarterly basis.</a:t>
            </a:r>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433943"/>
            <a:ext cx="1394968" cy="424057"/>
          </a:xfrm>
          <a:prstGeom prst="rect">
            <a:avLst/>
          </a:prstGeom>
          <a:ln>
            <a:noFill/>
          </a:ln>
        </p:spPr>
      </p:pic>
      <p:pic>
        <p:nvPicPr>
          <p:cNvPr id="16391" name="Picture 10" descr="G:\Banners &amp; posters\Govt. 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2263" y="6059488"/>
            <a:ext cx="668337"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new pc\Desktop\ICDS Photos\20161205_102551.jpg">
            <a:extLst/>
          </p:cNvPr>
          <p:cNvPicPr/>
          <p:nvPr/>
        </p:nvPicPr>
        <p:blipFill>
          <a:blip r:embed="rId3" cstate="print"/>
          <a:srcRect/>
          <a:stretch>
            <a:fillRect/>
          </a:stretch>
        </p:blipFill>
        <p:spPr bwMode="auto">
          <a:xfrm>
            <a:off x="1295400" y="2362200"/>
            <a:ext cx="6324600" cy="3429001"/>
          </a:xfrm>
          <a:prstGeom prst="rect">
            <a:avLst/>
          </a:prstGeom>
          <a:noFill/>
          <a:ln w="9525">
            <a:noFill/>
            <a:miter lim="800000"/>
            <a:headEnd/>
            <a:tailEnd/>
          </a:ln>
          <a:effectLst>
            <a:softEdge rad="635000"/>
          </a:effectLst>
        </p:spPr>
      </p:pic>
      <p:sp>
        <p:nvSpPr>
          <p:cNvPr id="17411" name="Title 1"/>
          <p:cNvSpPr>
            <a:spLocks noGrp="1"/>
          </p:cNvSpPr>
          <p:nvPr>
            <p:ph type="title"/>
          </p:nvPr>
        </p:nvSpPr>
        <p:spPr>
          <a:xfrm>
            <a:off x="0" y="0"/>
            <a:ext cx="9144000" cy="990600"/>
          </a:xfrm>
          <a:solidFill>
            <a:srgbClr val="00B0F0"/>
          </a:solidFill>
        </p:spPr>
        <p:txBody>
          <a:bodyPr/>
          <a:lstStyle/>
          <a:p>
            <a:pPr eaLnBrk="1" hangingPunct="1"/>
            <a:r>
              <a:rPr lang="en-IN" altLang="en-US" sz="3600" b="1" smtClean="0">
                <a:solidFill>
                  <a:schemeClr val="bg1"/>
                </a:solidFill>
              </a:rPr>
              <a:t>What do we want to do?</a:t>
            </a:r>
          </a:p>
        </p:txBody>
      </p:sp>
      <p:sp>
        <p:nvSpPr>
          <p:cNvPr id="17412" name="Rectangle 8"/>
          <p:cNvSpPr>
            <a:spLocks noChangeArrowheads="1"/>
          </p:cNvSpPr>
          <p:nvPr/>
        </p:nvSpPr>
        <p:spPr bwMode="auto">
          <a:xfrm>
            <a:off x="457200" y="1524000"/>
            <a:ext cx="800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IN" altLang="en-US" sz="2400" b="1">
                <a:latin typeface="Arial" panose="020B0604020202020204" pitchFamily="34" charset="0"/>
              </a:rPr>
              <a:t>Accelerate results for services meant for children</a:t>
            </a:r>
          </a:p>
        </p:txBody>
      </p:sp>
      <p:sp>
        <p:nvSpPr>
          <p:cNvPr id="9" name="Rectangle 8">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14"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descr="global_logo_2013.png">
            <a:extLst/>
          </p:cNvPr>
          <p:cNvPicPr>
            <a:picLocks noChangeAspect="1"/>
          </p:cNvPicPr>
          <p:nvPr/>
        </p:nvPicPr>
        <p:blipFill>
          <a:blip r:embed="rId5" cstate="screen">
            <a:duotone>
              <a:prstClr val="black"/>
              <a:schemeClr val="tx1">
                <a:tint val="45000"/>
                <a:satMod val="400000"/>
              </a:schemeClr>
            </a:duotone>
            <a:lum bright="100000"/>
          </a:blip>
          <a:stretch>
            <a:fillRect/>
          </a:stretch>
        </p:blipFill>
        <p:spPr bwMode="auto">
          <a:xfrm>
            <a:off x="76200" y="6433943"/>
            <a:ext cx="1394968" cy="424057"/>
          </a:xfrm>
          <a:prstGeom prst="rect">
            <a:avLst/>
          </a:prstGeom>
          <a:ln>
            <a:noFill/>
          </a:ln>
        </p:spPr>
      </p:pic>
      <p:pic>
        <p:nvPicPr>
          <p:cNvPr id="17416" name="Picture 10" descr="G:\Banners &amp; posters\Govt. 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2263" y="6059488"/>
            <a:ext cx="668337"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ctrTitle"/>
          </p:nvPr>
        </p:nvSpPr>
        <p:spPr>
          <a:xfrm>
            <a:off x="0" y="-76200"/>
            <a:ext cx="9144000" cy="609600"/>
          </a:xfrm>
        </p:spPr>
        <p:txBody>
          <a:bodyPr/>
          <a:lstStyle/>
          <a:p>
            <a:pPr algn="l" eaLnBrk="1" hangingPunct="1"/>
            <a:r>
              <a:rPr lang="en-US" altLang="en-US" sz="3200" b="1" smtClean="0">
                <a:solidFill>
                  <a:srgbClr val="3366FF"/>
                </a:solidFill>
              </a:rPr>
              <a:t>Objectives:</a:t>
            </a:r>
          </a:p>
        </p:txBody>
      </p:sp>
      <p:sp>
        <p:nvSpPr>
          <p:cNvPr id="12" name="Title 3"/>
          <p:cNvSpPr txBox="1">
            <a:spLocks/>
          </p:cNvSpPr>
          <p:nvPr/>
        </p:nvSpPr>
        <p:spPr bwMode="auto">
          <a:xfrm>
            <a:off x="0" y="457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lgn="just" eaLnBrk="1" hangingPunct="1">
              <a:defRPr/>
            </a:pPr>
            <a:r>
              <a:rPr lang="en-US" altLang="en-US" sz="2200" b="1" dirty="0" smtClean="0"/>
              <a:t>The guidelines is developed, considering the norms and visions of Integrated Child Development Schemes (ICPS) will following set of objectives expected to be fulfilled by the Child Protection Committee (CPC):</a:t>
            </a:r>
          </a:p>
          <a:p>
            <a:pPr algn="just" eaLnBrk="1" hangingPunct="1">
              <a:defRPr/>
            </a:pPr>
            <a:endParaRPr lang="en-US" altLang="en-US" sz="2200" b="1" dirty="0" smtClean="0"/>
          </a:p>
          <a:p>
            <a:pPr marL="342900" indent="-342900" algn="just" eaLnBrk="1" hangingPunct="1">
              <a:buFont typeface="Wingdings" pitchFamily="2" charset="2"/>
              <a:buChar char="Ø"/>
              <a:defRPr/>
            </a:pPr>
            <a:r>
              <a:rPr lang="en-US" altLang="en-US" sz="2200" dirty="0" smtClean="0"/>
              <a:t>Building community awareness and consciousness on child right;</a:t>
            </a:r>
          </a:p>
          <a:p>
            <a:pPr marL="342900" indent="-342900" algn="just" eaLnBrk="1" hangingPunct="1">
              <a:buFont typeface="Wingdings" pitchFamily="2" charset="2"/>
              <a:buChar char="Ø"/>
              <a:defRPr/>
            </a:pPr>
            <a:r>
              <a:rPr lang="en-US" altLang="en-US" sz="2200" dirty="0" smtClean="0"/>
              <a:t>Promoting behavior change among parents and community in the best interest of child;</a:t>
            </a:r>
          </a:p>
          <a:p>
            <a:pPr marL="342900" indent="-342900" algn="just" eaLnBrk="1" hangingPunct="1">
              <a:buFont typeface="Wingdings" pitchFamily="2" charset="2"/>
              <a:buChar char="Ø"/>
              <a:defRPr/>
            </a:pPr>
            <a:r>
              <a:rPr lang="en-US" altLang="en-US" sz="2200" dirty="0" smtClean="0"/>
              <a:t>Monitoring and reporting of child right violation case in the community in the best interest of child;</a:t>
            </a:r>
          </a:p>
          <a:p>
            <a:pPr marL="342900" indent="-342900" algn="just" eaLnBrk="1" hangingPunct="1">
              <a:buFont typeface="Wingdings" pitchFamily="2" charset="2"/>
              <a:buChar char="Ø"/>
              <a:defRPr/>
            </a:pPr>
            <a:r>
              <a:rPr lang="en-US" altLang="en-US" sz="2200" dirty="0" smtClean="0"/>
              <a:t>To raise awareness in the community about Government programmes and schemes for children;</a:t>
            </a:r>
          </a:p>
          <a:p>
            <a:pPr marL="342900" indent="-342900" algn="just" eaLnBrk="1" hangingPunct="1">
              <a:buFont typeface="Wingdings" pitchFamily="2" charset="2"/>
              <a:buChar char="Ø"/>
              <a:defRPr/>
            </a:pPr>
            <a:r>
              <a:rPr lang="en-US" altLang="en-US" sz="2200" dirty="0" smtClean="0"/>
              <a:t>Identify vulnerable children in the community and prepare Child Protection Plan covering each child and sharing it with competent authority (Child Welfare Committee, Juvenile Justice Board, Police &amp; Judiciary);</a:t>
            </a:r>
          </a:p>
          <a:p>
            <a:pPr marL="342900" indent="-342900" algn="just" eaLnBrk="1" hangingPunct="1">
              <a:buFont typeface="Wingdings" pitchFamily="2" charset="2"/>
              <a:buChar char="Ø"/>
              <a:defRPr/>
            </a:pPr>
            <a:r>
              <a:rPr lang="en-US" altLang="en-US" sz="2200" dirty="0" smtClean="0"/>
              <a:t>Maintain  confidentiality in each case.</a:t>
            </a:r>
          </a:p>
          <a:p>
            <a:pPr marL="342900" indent="-342900" algn="just" eaLnBrk="1" hangingPunct="1">
              <a:buFont typeface="Wingdings" pitchFamily="2" charset="2"/>
              <a:buChar char="Ø"/>
              <a:defRPr/>
            </a:pPr>
            <a:endParaRPr lang="en-US" altLang="en-US" sz="2200" b="1" dirty="0" smtClean="0"/>
          </a:p>
          <a:p>
            <a:pPr algn="just" eaLnBrk="1" hangingPunct="1">
              <a:defRPr/>
            </a:pPr>
            <a:endParaRPr lang="en-US" altLang="en-US" sz="2200" b="1" dirty="0" smtClean="0"/>
          </a:p>
        </p:txBody>
      </p:sp>
      <p:grpSp>
        <p:nvGrpSpPr>
          <p:cNvPr id="4100" name="Group 8"/>
          <p:cNvGrpSpPr>
            <a:grpSpLocks/>
          </p:cNvGrpSpPr>
          <p:nvPr/>
        </p:nvGrpSpPr>
        <p:grpSpPr bwMode="auto">
          <a:xfrm>
            <a:off x="0" y="5867400"/>
            <a:ext cx="9144000" cy="1066800"/>
            <a:chOff x="0" y="6172200"/>
            <a:chExt cx="9144000" cy="762000"/>
          </a:xfrm>
        </p:grpSpPr>
        <p:sp>
          <p:nvSpPr>
            <p:cNvPr id="14" name="Rectangle 13">
              <a:extLst/>
            </p:cNvPr>
            <p:cNvSpPr/>
            <p:nvPr/>
          </p:nvSpPr>
          <p:spPr>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 name="Picture 14"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a:xfrm>
              <a:off x="152400" y="6509146"/>
              <a:ext cx="1219200" cy="370625"/>
            </a:xfrm>
            <a:prstGeom prst="rect">
              <a:avLst/>
            </a:prstGeom>
            <a:ln>
              <a:noFill/>
            </a:ln>
          </p:spPr>
        </p:pic>
      </p:grpSp>
      <p:pic>
        <p:nvPicPr>
          <p:cNvPr id="4101" name="Picture 10" descr="G:\Banners &amp; posters\Govt.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8900" y="5867400"/>
            <a:ext cx="8826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6354763"/>
            <a:ext cx="182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ctrTitle"/>
          </p:nvPr>
        </p:nvSpPr>
        <p:spPr>
          <a:xfrm>
            <a:off x="0" y="-76200"/>
            <a:ext cx="9144000" cy="609600"/>
          </a:xfrm>
        </p:spPr>
        <p:txBody>
          <a:bodyPr/>
          <a:lstStyle/>
          <a:p>
            <a:pPr algn="l" eaLnBrk="1" hangingPunct="1"/>
            <a:r>
              <a:rPr lang="en-US" altLang="en-US" sz="3200" b="1" smtClean="0">
                <a:solidFill>
                  <a:srgbClr val="3366FF"/>
                </a:solidFill>
              </a:rPr>
              <a:t>Introduction to Child Protection Committees:</a:t>
            </a:r>
          </a:p>
        </p:txBody>
      </p:sp>
      <p:sp>
        <p:nvSpPr>
          <p:cNvPr id="12" name="Title 3"/>
          <p:cNvSpPr txBox="1">
            <a:spLocks/>
          </p:cNvSpPr>
          <p:nvPr/>
        </p:nvSpPr>
        <p:spPr bwMode="auto">
          <a:xfrm>
            <a:off x="0" y="457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lgn="just" eaLnBrk="1" hangingPunct="1">
              <a:defRPr/>
            </a:pPr>
            <a:r>
              <a:rPr lang="en-US" altLang="en-US" sz="2200" b="1" dirty="0" smtClean="0"/>
              <a:t>A CPC is a community based group including duty bearers, who are primarily responsible for creating and promoting a child friendly and safe community environment wherein all children’s well-being, safety and right are protected.</a:t>
            </a:r>
          </a:p>
          <a:p>
            <a:pPr algn="just" eaLnBrk="1" hangingPunct="1">
              <a:defRPr/>
            </a:pPr>
            <a:endParaRPr lang="en-US" altLang="en-US" sz="2200" b="1" dirty="0"/>
          </a:p>
          <a:p>
            <a:pPr marL="342900" indent="-342900" algn="just" eaLnBrk="1" hangingPunct="1">
              <a:buFont typeface="Wingdings" pitchFamily="2" charset="2"/>
              <a:buChar char="ü"/>
              <a:defRPr/>
            </a:pPr>
            <a:r>
              <a:rPr lang="en-US" altLang="en-US" sz="2200" dirty="0" smtClean="0"/>
              <a:t>The CPCs will be responsible for monitoring, reporting and responding to the issues of child protection in the community;</a:t>
            </a:r>
          </a:p>
          <a:p>
            <a:pPr marL="342900" indent="-342900" algn="just" eaLnBrk="1" hangingPunct="1">
              <a:buFont typeface="Wingdings" pitchFamily="2" charset="2"/>
              <a:buChar char="ü"/>
              <a:defRPr/>
            </a:pPr>
            <a:r>
              <a:rPr lang="en-US" altLang="en-US" sz="2200" dirty="0" smtClean="0"/>
              <a:t>The CPCs will plan and take up innovative activities to raise awareness in the community about the issue of local child protection concerns;</a:t>
            </a:r>
          </a:p>
          <a:p>
            <a:pPr marL="342900" indent="-342900" algn="just" eaLnBrk="1" hangingPunct="1">
              <a:buFont typeface="Wingdings" pitchFamily="2" charset="2"/>
              <a:buChar char="ü"/>
              <a:defRPr/>
            </a:pPr>
            <a:r>
              <a:rPr lang="en-US" altLang="en-US" sz="2200" dirty="0" smtClean="0"/>
              <a:t>The CPCs will work in close coordination with the DCPU for activities in the community on child protection issues;</a:t>
            </a:r>
          </a:p>
          <a:p>
            <a:pPr marL="342900" indent="-342900" algn="just" eaLnBrk="1" hangingPunct="1">
              <a:buFont typeface="Wingdings" pitchFamily="2" charset="2"/>
              <a:buChar char="ü"/>
              <a:defRPr/>
            </a:pPr>
            <a:r>
              <a:rPr lang="en-US" altLang="en-US" sz="2200" dirty="0" smtClean="0"/>
              <a:t>The CPCs will develop Annual Action Plans to address issues of child protection;</a:t>
            </a:r>
          </a:p>
          <a:p>
            <a:pPr marL="342900" indent="-342900" algn="just" eaLnBrk="1" hangingPunct="1">
              <a:buFont typeface="Wingdings" pitchFamily="2" charset="2"/>
              <a:buChar char="ü"/>
              <a:defRPr/>
            </a:pPr>
            <a:r>
              <a:rPr lang="en-US" altLang="en-US" sz="2200" dirty="0" smtClean="0"/>
              <a:t>The CPCs will refer and report cases to higher level of protection committees and DCPU;</a:t>
            </a:r>
          </a:p>
          <a:p>
            <a:pPr marL="342900" indent="-342900" algn="just" eaLnBrk="1" hangingPunct="1">
              <a:buFont typeface="Wingdings" pitchFamily="2" charset="2"/>
              <a:buChar char="ü"/>
              <a:defRPr/>
            </a:pPr>
            <a:r>
              <a:rPr lang="en-US" altLang="en-US" sz="2200" dirty="0" smtClean="0"/>
              <a:t>The CPCs will engage various stakeholders and duty bearers to raise awareness on children’s rights and protection at community level</a:t>
            </a:r>
          </a:p>
        </p:txBody>
      </p:sp>
      <p:pic>
        <p:nvPicPr>
          <p:cNvPr id="10" name="Picture 9"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bwMode="auto">
          <a:xfrm>
            <a:off x="152400" y="6281544"/>
            <a:ext cx="1394968" cy="424057"/>
          </a:xfrm>
          <a:prstGeom prst="rect">
            <a:avLst/>
          </a:prstGeom>
          <a:ln>
            <a:noFill/>
          </a:ln>
        </p:spPr>
      </p:pic>
      <p:grpSp>
        <p:nvGrpSpPr>
          <p:cNvPr id="5125" name="Group 8"/>
          <p:cNvGrpSpPr>
            <a:grpSpLocks/>
          </p:cNvGrpSpPr>
          <p:nvPr/>
        </p:nvGrpSpPr>
        <p:grpSpPr bwMode="auto">
          <a:xfrm>
            <a:off x="0" y="5867400"/>
            <a:ext cx="9144000" cy="1066800"/>
            <a:chOff x="0" y="6172200"/>
            <a:chExt cx="9144000" cy="762000"/>
          </a:xfrm>
        </p:grpSpPr>
        <p:sp>
          <p:nvSpPr>
            <p:cNvPr id="14" name="Rectangle 13">
              <a:extLst/>
            </p:cNvPr>
            <p:cNvSpPr/>
            <p:nvPr/>
          </p:nvSpPr>
          <p:spPr>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 name="Picture 14"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a:xfrm>
              <a:off x="152400" y="6509146"/>
              <a:ext cx="1219200" cy="370625"/>
            </a:xfrm>
            <a:prstGeom prst="rect">
              <a:avLst/>
            </a:prstGeom>
            <a:ln>
              <a:noFill/>
            </a:ln>
          </p:spPr>
        </p:pic>
      </p:grpSp>
      <p:pic>
        <p:nvPicPr>
          <p:cNvPr id="5126" name="Picture 10" descr="G:\Banners &amp; posters\Govt.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8900" y="5867400"/>
            <a:ext cx="8826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6354763"/>
            <a:ext cx="182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ctrTitle"/>
          </p:nvPr>
        </p:nvSpPr>
        <p:spPr>
          <a:xfrm>
            <a:off x="0" y="-76200"/>
            <a:ext cx="9144000" cy="609600"/>
          </a:xfrm>
        </p:spPr>
        <p:txBody>
          <a:bodyPr/>
          <a:lstStyle/>
          <a:p>
            <a:pPr algn="l" eaLnBrk="1" hangingPunct="1"/>
            <a:r>
              <a:rPr lang="en-US" altLang="en-US" sz="3200" b="1" smtClean="0">
                <a:solidFill>
                  <a:srgbClr val="3366FF"/>
                </a:solidFill>
              </a:rPr>
              <a:t>Introduction to Child Protection Committees:</a:t>
            </a:r>
          </a:p>
        </p:txBody>
      </p:sp>
      <p:sp>
        <p:nvSpPr>
          <p:cNvPr id="6147" name="Title 3"/>
          <p:cNvSpPr txBox="1">
            <a:spLocks/>
          </p:cNvSpPr>
          <p:nvPr/>
        </p:nvSpPr>
        <p:spPr bwMode="auto">
          <a:xfrm>
            <a:off x="0" y="457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200" b="1"/>
              <a:t>The Child Protection Committee (CPC) will be at two level, one at the </a:t>
            </a:r>
            <a:r>
              <a:rPr lang="en-US" altLang="en-US" sz="2200" b="1">
                <a:solidFill>
                  <a:srgbClr val="FF0000"/>
                </a:solidFill>
              </a:rPr>
              <a:t>sansad/ward</a:t>
            </a:r>
            <a:r>
              <a:rPr lang="en-US" altLang="en-US" sz="2200" b="1"/>
              <a:t> and second at the block level. The District Child Protection Unit will coordinate at the district level for child protection .</a:t>
            </a:r>
          </a:p>
          <a:p>
            <a:pPr algn="just" eaLnBrk="1" hangingPunct="1">
              <a:spcBef>
                <a:spcPct val="0"/>
              </a:spcBef>
              <a:buFontTx/>
              <a:buNone/>
            </a:pPr>
            <a:endParaRPr lang="en-US" altLang="en-US" sz="2200" b="1"/>
          </a:p>
          <a:p>
            <a:pPr algn="just" eaLnBrk="1" hangingPunct="1">
              <a:spcBef>
                <a:spcPct val="0"/>
              </a:spcBef>
              <a:buFontTx/>
              <a:buNone/>
            </a:pPr>
            <a:r>
              <a:rPr lang="en-US" altLang="en-US" sz="2200" b="1"/>
              <a:t>Level 1: Village Level Child Protection Committee (VLCPC) –</a:t>
            </a:r>
          </a:p>
          <a:p>
            <a:pPr algn="just" eaLnBrk="1" hangingPunct="1">
              <a:spcBef>
                <a:spcPct val="0"/>
              </a:spcBef>
              <a:buFontTx/>
              <a:buNone/>
            </a:pPr>
            <a:r>
              <a:rPr lang="en-US" altLang="en-US" sz="2200"/>
              <a:t>The VLCPC will be established in each </a:t>
            </a:r>
            <a:r>
              <a:rPr lang="en-US" altLang="en-US" sz="2200">
                <a:solidFill>
                  <a:srgbClr val="FF0000"/>
                </a:solidFill>
              </a:rPr>
              <a:t>sansad/ward </a:t>
            </a:r>
            <a:r>
              <a:rPr lang="en-US" altLang="en-US" sz="2200"/>
              <a:t>state for prevention, reporting, monitoring, protection &amp; responding the issues of child rights and protection.</a:t>
            </a:r>
          </a:p>
          <a:p>
            <a:pPr algn="just" eaLnBrk="1" hangingPunct="1">
              <a:spcBef>
                <a:spcPct val="0"/>
              </a:spcBef>
              <a:buFontTx/>
              <a:buNone/>
            </a:pPr>
            <a:r>
              <a:rPr lang="en-US" altLang="en-US" sz="2200" b="1"/>
              <a:t> Level 2: Block Level Child Protection Committee (BLCPC) –</a:t>
            </a:r>
          </a:p>
          <a:p>
            <a:pPr algn="just" eaLnBrk="1" hangingPunct="1">
              <a:spcBef>
                <a:spcPct val="0"/>
              </a:spcBef>
              <a:buFontTx/>
              <a:buNone/>
            </a:pPr>
            <a:r>
              <a:rPr lang="en-US" altLang="en-US" sz="2200"/>
              <a:t>The BLCPC will support the VLCPCs in planning, budgeting, developing awareness raising activities, formation of VLCPCs, capacity building </a:t>
            </a:r>
            <a:r>
              <a:rPr lang="en-US" altLang="en-US" sz="2200">
                <a:solidFill>
                  <a:srgbClr val="FF0000"/>
                </a:solidFill>
              </a:rPr>
              <a:t>etc.</a:t>
            </a:r>
            <a:r>
              <a:rPr lang="en-US" altLang="en-US" sz="2200"/>
              <a:t> as per ICPS guidelines in coordination with DCPU. The BLCPC will also take periodic reports from VLCPCs, submit the reports to DCPU along with action taken report. The BLCPC will also work as a referral point for VLCPCs to support them in addressing cases of child protection and child rights violation.</a:t>
            </a:r>
          </a:p>
        </p:txBody>
      </p:sp>
      <p:pic>
        <p:nvPicPr>
          <p:cNvPr id="8" name="Picture 7"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bwMode="auto">
          <a:xfrm>
            <a:off x="152400" y="6281544"/>
            <a:ext cx="1394968" cy="424057"/>
          </a:xfrm>
          <a:prstGeom prst="rect">
            <a:avLst/>
          </a:prstGeom>
          <a:ln>
            <a:noFill/>
          </a:ln>
        </p:spPr>
      </p:pic>
      <p:grpSp>
        <p:nvGrpSpPr>
          <p:cNvPr id="6149" name="Group 8"/>
          <p:cNvGrpSpPr>
            <a:grpSpLocks/>
          </p:cNvGrpSpPr>
          <p:nvPr/>
        </p:nvGrpSpPr>
        <p:grpSpPr bwMode="auto">
          <a:xfrm>
            <a:off x="0" y="5867400"/>
            <a:ext cx="9144000" cy="1066800"/>
            <a:chOff x="0" y="6172200"/>
            <a:chExt cx="9144000" cy="762000"/>
          </a:xfrm>
        </p:grpSpPr>
        <p:sp>
          <p:nvSpPr>
            <p:cNvPr id="10" name="Rectangle 9">
              <a:extLst/>
            </p:cNvPr>
            <p:cNvSpPr/>
            <p:nvPr/>
          </p:nvSpPr>
          <p:spPr>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 name="Picture 10"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a:xfrm>
              <a:off x="152400" y="6509146"/>
              <a:ext cx="1219200" cy="370625"/>
            </a:xfrm>
            <a:prstGeom prst="rect">
              <a:avLst/>
            </a:prstGeom>
            <a:ln>
              <a:noFill/>
            </a:ln>
          </p:spPr>
        </p:pic>
      </p:grpSp>
      <p:pic>
        <p:nvPicPr>
          <p:cNvPr id="6150" name="Picture 10" descr="G:\Banners &amp; posters\Govt.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8900" y="5867400"/>
            <a:ext cx="8826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6354763"/>
            <a:ext cx="182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ctrTitle"/>
          </p:nvPr>
        </p:nvSpPr>
        <p:spPr>
          <a:xfrm>
            <a:off x="0" y="-76200"/>
            <a:ext cx="9144000" cy="609600"/>
          </a:xfrm>
        </p:spPr>
        <p:txBody>
          <a:bodyPr/>
          <a:lstStyle/>
          <a:p>
            <a:pPr algn="l" eaLnBrk="1" hangingPunct="1"/>
            <a:r>
              <a:rPr lang="en-US" altLang="en-US" sz="3200" b="1" smtClean="0">
                <a:solidFill>
                  <a:srgbClr val="3366FF"/>
                </a:solidFill>
              </a:rPr>
              <a:t>Composition </a:t>
            </a:r>
            <a:r>
              <a:rPr lang="en-US" altLang="en-US" sz="3200" b="1" smtClean="0">
                <a:solidFill>
                  <a:srgbClr val="FF0000"/>
                </a:solidFill>
              </a:rPr>
              <a:t>of</a:t>
            </a:r>
            <a:r>
              <a:rPr lang="en-US" altLang="en-US" sz="3200" b="1" smtClean="0">
                <a:solidFill>
                  <a:srgbClr val="3366FF"/>
                </a:solidFill>
              </a:rPr>
              <a:t> Child Protection Committees:</a:t>
            </a:r>
          </a:p>
        </p:txBody>
      </p:sp>
      <p:sp>
        <p:nvSpPr>
          <p:cNvPr id="7171" name="Title 3"/>
          <p:cNvSpPr txBox="1">
            <a:spLocks/>
          </p:cNvSpPr>
          <p:nvPr/>
        </p:nvSpPr>
        <p:spPr bwMode="auto">
          <a:xfrm>
            <a:off x="0" y="457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200" b="1"/>
              <a:t>Level 1: Village Level Child Protection Committee (VLCPC) –</a:t>
            </a:r>
          </a:p>
          <a:p>
            <a:pPr algn="just" eaLnBrk="1" hangingPunct="1">
              <a:spcBef>
                <a:spcPct val="0"/>
              </a:spcBef>
              <a:buFontTx/>
              <a:buNone/>
            </a:pPr>
            <a:endParaRPr lang="en-US" altLang="en-US" sz="2200"/>
          </a:p>
        </p:txBody>
      </p:sp>
      <p:pic>
        <p:nvPicPr>
          <p:cNvPr id="8" name="Picture 7"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bwMode="auto">
          <a:xfrm>
            <a:off x="152400" y="6281544"/>
            <a:ext cx="1394968" cy="424057"/>
          </a:xfrm>
          <a:prstGeom prst="rect">
            <a:avLst/>
          </a:prstGeom>
          <a:ln>
            <a:noFill/>
          </a:ln>
        </p:spPr>
      </p:pic>
      <p:graphicFrame>
        <p:nvGraphicFramePr>
          <p:cNvPr id="2" name="Table 1"/>
          <p:cNvGraphicFramePr>
            <a:graphicFrameLocks noGrp="1"/>
          </p:cNvGraphicFramePr>
          <p:nvPr/>
        </p:nvGraphicFramePr>
        <p:xfrm>
          <a:off x="152400" y="995363"/>
          <a:ext cx="8915400" cy="4905376"/>
        </p:xfrm>
        <a:graphic>
          <a:graphicData uri="http://schemas.openxmlformats.org/drawingml/2006/table">
            <a:tbl>
              <a:tblPr firstRow="1" bandRow="1">
                <a:tableStyleId>{5C22544A-7EE6-4342-B048-85BDC9FD1C3A}</a:tableStyleId>
              </a:tblPr>
              <a:tblGrid>
                <a:gridCol w="457200">
                  <a:extLst>
                    <a:ext uri="{9D8B030D-6E8A-4147-A177-3AD203B41FA5}">
                      <a16:colId xmlns:a16="http://schemas.microsoft.com/office/drawing/2014/main" xmlns="" val="20000"/>
                    </a:ext>
                  </a:extLst>
                </a:gridCol>
                <a:gridCol w="5029200">
                  <a:extLst>
                    <a:ext uri="{9D8B030D-6E8A-4147-A177-3AD203B41FA5}">
                      <a16:colId xmlns:a16="http://schemas.microsoft.com/office/drawing/2014/main" xmlns="" val="20001"/>
                    </a:ext>
                  </a:extLst>
                </a:gridCol>
                <a:gridCol w="6096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gridCol w="1524000">
                  <a:extLst>
                    <a:ext uri="{9D8B030D-6E8A-4147-A177-3AD203B41FA5}">
                      <a16:colId xmlns:a16="http://schemas.microsoft.com/office/drawing/2014/main" xmlns="" val="20004"/>
                    </a:ext>
                  </a:extLst>
                </a:gridCol>
              </a:tblGrid>
              <a:tr h="710435">
                <a:tc>
                  <a:txBody>
                    <a:bodyPr/>
                    <a:lstStyle/>
                    <a:p>
                      <a:pPr algn="ctr"/>
                      <a:r>
                        <a:rPr lang="en-US" sz="1800" dirty="0" smtClean="0"/>
                        <a:t>SL</a:t>
                      </a:r>
                      <a:endParaRPr lang="en-US" sz="1800" dirty="0"/>
                    </a:p>
                  </a:txBody>
                  <a:tcPr marT="45718" marB="45718" anchor="ctr"/>
                </a:tc>
                <a:tc>
                  <a:txBody>
                    <a:bodyPr/>
                    <a:lstStyle/>
                    <a:p>
                      <a:pPr algn="ctr"/>
                      <a:r>
                        <a:rPr lang="en-US" sz="1800" dirty="0" smtClean="0"/>
                        <a:t>Suggested Member</a:t>
                      </a:r>
                      <a:endParaRPr lang="en-US" sz="1800" dirty="0"/>
                    </a:p>
                  </a:txBody>
                  <a:tcPr marT="45718" marB="45718" anchor="ctr"/>
                </a:tc>
                <a:tc>
                  <a:txBody>
                    <a:bodyPr/>
                    <a:lstStyle/>
                    <a:p>
                      <a:pPr algn="ctr"/>
                      <a:r>
                        <a:rPr lang="en-US" sz="1800" dirty="0" smtClean="0"/>
                        <a:t>No. </a:t>
                      </a:r>
                      <a:endParaRPr lang="en-US" sz="1800" dirty="0"/>
                    </a:p>
                  </a:txBody>
                  <a:tcPr marT="45718" marB="45718" anchor="ctr"/>
                </a:tc>
                <a:tc>
                  <a:txBody>
                    <a:bodyPr/>
                    <a:lstStyle/>
                    <a:p>
                      <a:pPr algn="ctr"/>
                      <a:r>
                        <a:rPr lang="en-US" sz="1800" dirty="0" smtClean="0"/>
                        <a:t>Reserved for Female</a:t>
                      </a:r>
                      <a:endParaRPr lang="en-US" sz="1800" dirty="0"/>
                    </a:p>
                  </a:txBody>
                  <a:tcPr marT="45718" marB="45718" anchor="ctr"/>
                </a:tc>
                <a:tc>
                  <a:txBody>
                    <a:bodyPr/>
                    <a:lstStyle/>
                    <a:p>
                      <a:pPr algn="ctr"/>
                      <a:r>
                        <a:rPr lang="en-US" sz="1800" dirty="0" smtClean="0"/>
                        <a:t>Designation</a:t>
                      </a:r>
                      <a:endParaRPr lang="en-US" sz="1800" dirty="0"/>
                    </a:p>
                  </a:txBody>
                  <a:tcPr marT="45718" marB="45718" anchor="ctr"/>
                </a:tc>
                <a:extLst>
                  <a:ext uri="{0D108BD9-81ED-4DB2-BD59-A6C34878D82A}">
                    <a16:rowId xmlns:a16="http://schemas.microsoft.com/office/drawing/2014/main" xmlns="" val="10000"/>
                  </a:ext>
                </a:extLst>
              </a:tr>
              <a:tr h="1265773">
                <a:tc>
                  <a:txBody>
                    <a:bodyPr/>
                    <a:lstStyle/>
                    <a:p>
                      <a:pPr algn="ctr"/>
                      <a:r>
                        <a:rPr lang="en-US" sz="1800" dirty="0" smtClean="0"/>
                        <a:t>1</a:t>
                      </a:r>
                      <a:endParaRPr lang="en-US" sz="1800" dirty="0"/>
                    </a:p>
                  </a:txBody>
                  <a:tcPr marT="45718" marB="45718" anchor="ctr"/>
                </a:tc>
                <a:tc>
                  <a:txBody>
                    <a:bodyPr/>
                    <a:lstStyle/>
                    <a:p>
                      <a:pPr algn="l"/>
                      <a:r>
                        <a:rPr lang="en-US" sz="1800" dirty="0" smtClean="0"/>
                        <a:t>Children Representative (12-18</a:t>
                      </a:r>
                      <a:r>
                        <a:rPr lang="en-US" sz="1800" baseline="0" dirty="0" smtClean="0"/>
                        <a:t> years)</a:t>
                      </a:r>
                    </a:p>
                    <a:p>
                      <a:pPr algn="l"/>
                      <a:r>
                        <a:rPr lang="en-US" sz="1800" baseline="0" dirty="0" smtClean="0"/>
                        <a:t>[If children’s group exist in the community, then Children Group will nominate, otherwise school teacher will nominate]</a:t>
                      </a:r>
                      <a:endParaRPr lang="en-US" sz="1800" dirty="0"/>
                    </a:p>
                  </a:txBody>
                  <a:tcPr marT="45718" marB="45718" anchor="ctr"/>
                </a:tc>
                <a:tc>
                  <a:txBody>
                    <a:bodyPr/>
                    <a:lstStyle/>
                    <a:p>
                      <a:pPr algn="ctr"/>
                      <a:r>
                        <a:rPr lang="en-US" sz="1800" b="1" dirty="0" smtClean="0"/>
                        <a:t>4</a:t>
                      </a:r>
                      <a:endParaRPr lang="en-US" sz="1800" b="1" dirty="0"/>
                    </a:p>
                  </a:txBody>
                  <a:tcPr marT="45718" marB="45718" anchor="ctr"/>
                </a:tc>
                <a:tc>
                  <a:txBody>
                    <a:bodyPr/>
                    <a:lstStyle/>
                    <a:p>
                      <a:pPr algn="ctr"/>
                      <a:r>
                        <a:rPr lang="en-US" sz="1800" dirty="0" smtClean="0"/>
                        <a:t>2</a:t>
                      </a:r>
                      <a:endParaRPr lang="en-US" sz="1800" dirty="0"/>
                    </a:p>
                  </a:txBody>
                  <a:tcPr marT="45718" marB="45718" anchor="ctr"/>
                </a:tc>
                <a:tc>
                  <a:txBody>
                    <a:bodyPr/>
                    <a:lstStyle/>
                    <a:p>
                      <a:pPr algn="ctr"/>
                      <a:r>
                        <a:rPr lang="en-US" sz="1800" dirty="0" smtClean="0"/>
                        <a:t>Member</a:t>
                      </a:r>
                      <a:endParaRPr lang="en-US" sz="1800" dirty="0"/>
                    </a:p>
                  </a:txBody>
                  <a:tcPr marT="45718" marB="45718" anchor="ctr"/>
                </a:tc>
                <a:extLst>
                  <a:ext uri="{0D108BD9-81ED-4DB2-BD59-A6C34878D82A}">
                    <a16:rowId xmlns:a16="http://schemas.microsoft.com/office/drawing/2014/main" xmlns="" val="10001"/>
                  </a:ext>
                </a:extLst>
              </a:tr>
              <a:tr h="408071">
                <a:tc>
                  <a:txBody>
                    <a:bodyPr/>
                    <a:lstStyle/>
                    <a:p>
                      <a:pPr algn="ctr"/>
                      <a:r>
                        <a:rPr lang="en-US" sz="1800" dirty="0" smtClean="0"/>
                        <a:t>2</a:t>
                      </a:r>
                      <a:endParaRPr lang="en-US" sz="1800" dirty="0"/>
                    </a:p>
                  </a:txBody>
                  <a:tcPr marT="45718" marB="45718" anchor="ctr"/>
                </a:tc>
                <a:tc>
                  <a:txBody>
                    <a:bodyPr/>
                    <a:lstStyle/>
                    <a:p>
                      <a:pPr algn="l"/>
                      <a:r>
                        <a:rPr lang="en-US" sz="1800" dirty="0" smtClean="0"/>
                        <a:t>Anganwadi Worker</a:t>
                      </a:r>
                      <a:endParaRPr lang="en-US" sz="1800" dirty="0"/>
                    </a:p>
                  </a:txBody>
                  <a:tcPr marT="45718" marB="45718" anchor="ctr"/>
                </a:tc>
                <a:tc>
                  <a:txBody>
                    <a:bodyPr/>
                    <a:lstStyle/>
                    <a:p>
                      <a:pPr algn="ctr"/>
                      <a:r>
                        <a:rPr lang="en-US" sz="1800" dirty="0" smtClean="0"/>
                        <a:t>1</a:t>
                      </a:r>
                      <a:endParaRPr lang="en-US" sz="1800" dirty="0"/>
                    </a:p>
                  </a:txBody>
                  <a:tcPr marT="45718" marB="45718" anchor="ctr"/>
                </a:tc>
                <a:tc>
                  <a:txBody>
                    <a:bodyPr/>
                    <a:lstStyle/>
                    <a:p>
                      <a:pPr algn="ctr"/>
                      <a:r>
                        <a:rPr lang="en-US" sz="1800" dirty="0" smtClean="0"/>
                        <a:t>1</a:t>
                      </a:r>
                      <a:endParaRPr lang="en-US" sz="1800" dirty="0"/>
                    </a:p>
                  </a:txBody>
                  <a:tcPr marT="45718" marB="45718" anchor="ctr"/>
                </a:tc>
                <a:tc>
                  <a:txBody>
                    <a:bodyPr/>
                    <a:lstStyle/>
                    <a:p>
                      <a:pPr algn="ctr"/>
                      <a:r>
                        <a:rPr lang="en-US" sz="1800" dirty="0" smtClean="0"/>
                        <a:t>Treasurer</a:t>
                      </a:r>
                      <a:endParaRPr lang="en-US" sz="1800" dirty="0"/>
                    </a:p>
                  </a:txBody>
                  <a:tcPr marT="45718" marB="45718" anchor="ctr"/>
                </a:tc>
                <a:extLst>
                  <a:ext uri="{0D108BD9-81ED-4DB2-BD59-A6C34878D82A}">
                    <a16:rowId xmlns:a16="http://schemas.microsoft.com/office/drawing/2014/main" xmlns="" val="10002"/>
                  </a:ext>
                </a:extLst>
              </a:tr>
              <a:tr h="704342">
                <a:tc>
                  <a:txBody>
                    <a:bodyPr/>
                    <a:lstStyle/>
                    <a:p>
                      <a:pPr algn="ctr"/>
                      <a:r>
                        <a:rPr lang="en-US" sz="1800" dirty="0" smtClean="0"/>
                        <a:t>3</a:t>
                      </a:r>
                      <a:endParaRPr lang="en-US" sz="1800" dirty="0"/>
                    </a:p>
                  </a:txBody>
                  <a:tcPr marT="45718" marB="45718" anchor="ctr"/>
                </a:tc>
                <a:tc>
                  <a:txBody>
                    <a:bodyPr/>
                    <a:lstStyle/>
                    <a:p>
                      <a:pPr algn="l"/>
                      <a:r>
                        <a:rPr lang="en-US" sz="1800" dirty="0" smtClean="0"/>
                        <a:t>School Teacher of local school</a:t>
                      </a:r>
                    </a:p>
                    <a:p>
                      <a:pPr algn="l"/>
                      <a:r>
                        <a:rPr lang="en-US" sz="1800" dirty="0" smtClean="0"/>
                        <a:t>[to be nominated by SI]</a:t>
                      </a:r>
                      <a:endParaRPr lang="en-US" sz="1800" dirty="0"/>
                    </a:p>
                  </a:txBody>
                  <a:tcPr marT="45718" marB="45718" anchor="ctr"/>
                </a:tc>
                <a:tc>
                  <a:txBody>
                    <a:bodyPr/>
                    <a:lstStyle/>
                    <a:p>
                      <a:pPr algn="ctr"/>
                      <a:r>
                        <a:rPr lang="en-US" sz="1800" dirty="0" smtClean="0"/>
                        <a:t>1</a:t>
                      </a:r>
                      <a:endParaRPr lang="en-US" sz="1800" dirty="0"/>
                    </a:p>
                  </a:txBody>
                  <a:tcPr marT="45718" marB="45718" anchor="ctr"/>
                </a:tc>
                <a:tc>
                  <a:txBody>
                    <a:bodyPr/>
                    <a:lstStyle/>
                    <a:p>
                      <a:pPr algn="ctr"/>
                      <a:endParaRPr lang="en-US" sz="1800" dirty="0"/>
                    </a:p>
                  </a:txBody>
                  <a:tcPr marT="45718" marB="45718" anchor="ctr"/>
                </a:tc>
                <a:tc>
                  <a:txBody>
                    <a:bodyPr/>
                    <a:lstStyle/>
                    <a:p>
                      <a:pPr algn="ctr"/>
                      <a:r>
                        <a:rPr lang="en-US" sz="1800" dirty="0" smtClean="0"/>
                        <a:t>Member</a:t>
                      </a:r>
                      <a:endParaRPr lang="en-US" sz="1800" dirty="0"/>
                    </a:p>
                  </a:txBody>
                  <a:tcPr marT="45718" marB="45718" anchor="ctr"/>
                </a:tc>
                <a:extLst>
                  <a:ext uri="{0D108BD9-81ED-4DB2-BD59-A6C34878D82A}">
                    <a16:rowId xmlns:a16="http://schemas.microsoft.com/office/drawing/2014/main" xmlns="" val="10003"/>
                  </a:ext>
                </a:extLst>
              </a:tr>
              <a:tr h="408071">
                <a:tc>
                  <a:txBody>
                    <a:bodyPr/>
                    <a:lstStyle/>
                    <a:p>
                      <a:pPr algn="ctr"/>
                      <a:r>
                        <a:rPr lang="en-US" sz="1800" dirty="0" smtClean="0"/>
                        <a:t>4</a:t>
                      </a:r>
                      <a:endParaRPr lang="en-US" sz="1800" dirty="0"/>
                    </a:p>
                  </a:txBody>
                  <a:tcPr marT="45718" marB="45718" anchor="ctr"/>
                </a:tc>
                <a:tc>
                  <a:txBody>
                    <a:bodyPr/>
                    <a:lstStyle/>
                    <a:p>
                      <a:pPr algn="l"/>
                      <a:r>
                        <a:rPr lang="en-US" sz="1800" dirty="0" smtClean="0"/>
                        <a:t>Auxiliary Nursing Midwife (ANM)</a:t>
                      </a:r>
                      <a:endParaRPr lang="en-US" sz="1800" dirty="0"/>
                    </a:p>
                  </a:txBody>
                  <a:tcPr marT="45718" marB="45718" anchor="ctr"/>
                </a:tc>
                <a:tc>
                  <a:txBody>
                    <a:bodyPr/>
                    <a:lstStyle/>
                    <a:p>
                      <a:pPr algn="ctr"/>
                      <a:r>
                        <a:rPr lang="en-US" sz="1800" dirty="0" smtClean="0"/>
                        <a:t>1</a:t>
                      </a:r>
                      <a:endParaRPr lang="en-US" sz="1800" dirty="0"/>
                    </a:p>
                  </a:txBody>
                  <a:tcPr marT="45718" marB="45718" anchor="ctr"/>
                </a:tc>
                <a:tc>
                  <a:txBody>
                    <a:bodyPr/>
                    <a:lstStyle/>
                    <a:p>
                      <a:pPr algn="ctr"/>
                      <a:r>
                        <a:rPr lang="en-US" sz="1800" dirty="0" smtClean="0"/>
                        <a:t>1</a:t>
                      </a:r>
                      <a:endParaRPr lang="en-US" sz="1800" dirty="0"/>
                    </a:p>
                  </a:txBody>
                  <a:tcPr marT="45718" marB="45718" anchor="ctr"/>
                </a:tc>
                <a:tc>
                  <a:txBody>
                    <a:bodyPr/>
                    <a:lstStyle/>
                    <a:p>
                      <a:pPr algn="ctr"/>
                      <a:r>
                        <a:rPr lang="en-US" sz="1800" dirty="0" smtClean="0"/>
                        <a:t>Member</a:t>
                      </a:r>
                      <a:endParaRPr lang="en-US" sz="1800" dirty="0"/>
                    </a:p>
                  </a:txBody>
                  <a:tcPr marT="45718" marB="45718" anchor="ctr"/>
                </a:tc>
                <a:extLst>
                  <a:ext uri="{0D108BD9-81ED-4DB2-BD59-A6C34878D82A}">
                    <a16:rowId xmlns:a16="http://schemas.microsoft.com/office/drawing/2014/main" xmlns="" val="10004"/>
                  </a:ext>
                </a:extLst>
              </a:tr>
              <a:tr h="704342">
                <a:tc>
                  <a:txBody>
                    <a:bodyPr/>
                    <a:lstStyle/>
                    <a:p>
                      <a:pPr algn="ctr"/>
                      <a:r>
                        <a:rPr lang="en-US" sz="1800" dirty="0" smtClean="0"/>
                        <a:t>5</a:t>
                      </a:r>
                      <a:endParaRPr lang="en-US" sz="1800" dirty="0"/>
                    </a:p>
                  </a:txBody>
                  <a:tcPr marT="45718" marB="45718" anchor="ctr"/>
                </a:tc>
                <a:tc>
                  <a:txBody>
                    <a:bodyPr/>
                    <a:lstStyle/>
                    <a:p>
                      <a:pPr algn="l"/>
                      <a:r>
                        <a:rPr lang="en-US" sz="1800" dirty="0" smtClean="0"/>
                        <a:t>CBO/NGO/VHSC/women SHG</a:t>
                      </a:r>
                    </a:p>
                    <a:p>
                      <a:pPr algn="l"/>
                      <a:r>
                        <a:rPr lang="en-US" sz="1800" dirty="0" smtClean="0"/>
                        <a:t>[Chairperson to decide with Secretary]</a:t>
                      </a:r>
                      <a:endParaRPr lang="en-US" sz="1800" dirty="0"/>
                    </a:p>
                  </a:txBody>
                  <a:tcPr marT="45718" marB="45718" anchor="ctr"/>
                </a:tc>
                <a:tc>
                  <a:txBody>
                    <a:bodyPr/>
                    <a:lstStyle/>
                    <a:p>
                      <a:pPr algn="ctr"/>
                      <a:r>
                        <a:rPr lang="en-US" sz="1800" dirty="0" smtClean="0"/>
                        <a:t>2</a:t>
                      </a:r>
                      <a:endParaRPr lang="en-US" sz="1800" dirty="0"/>
                    </a:p>
                  </a:txBody>
                  <a:tcPr marT="45718" marB="45718" anchor="ctr"/>
                </a:tc>
                <a:tc>
                  <a:txBody>
                    <a:bodyPr/>
                    <a:lstStyle/>
                    <a:p>
                      <a:pPr algn="ctr"/>
                      <a:r>
                        <a:rPr lang="en-US" sz="1800" dirty="0" smtClean="0"/>
                        <a:t>1</a:t>
                      </a:r>
                      <a:endParaRPr lang="en-US" sz="1800" dirty="0"/>
                    </a:p>
                  </a:txBody>
                  <a:tcPr marT="45718" marB="45718" anchor="ctr"/>
                </a:tc>
                <a:tc>
                  <a:txBody>
                    <a:bodyPr/>
                    <a:lstStyle/>
                    <a:p>
                      <a:pPr algn="ctr"/>
                      <a:r>
                        <a:rPr lang="en-US" sz="1800" dirty="0" smtClean="0"/>
                        <a:t>Member</a:t>
                      </a:r>
                      <a:endParaRPr lang="en-US" sz="1800" dirty="0"/>
                    </a:p>
                  </a:txBody>
                  <a:tcPr marT="45718" marB="45718" anchor="ctr"/>
                </a:tc>
                <a:extLst>
                  <a:ext uri="{0D108BD9-81ED-4DB2-BD59-A6C34878D82A}">
                    <a16:rowId xmlns:a16="http://schemas.microsoft.com/office/drawing/2014/main" xmlns="" val="10005"/>
                  </a:ext>
                </a:extLst>
              </a:tr>
              <a:tr h="704342">
                <a:tc>
                  <a:txBody>
                    <a:bodyPr/>
                    <a:lstStyle/>
                    <a:p>
                      <a:pPr algn="ctr"/>
                      <a:r>
                        <a:rPr lang="en-US" sz="1800" dirty="0" smtClean="0"/>
                        <a:t>6</a:t>
                      </a:r>
                      <a:endParaRPr lang="en-US" sz="1800" dirty="0"/>
                    </a:p>
                  </a:txBody>
                  <a:tcPr marT="45718" marB="45718" anchor="ctr"/>
                </a:tc>
                <a:tc>
                  <a:txBody>
                    <a:bodyPr/>
                    <a:lstStyle/>
                    <a:p>
                      <a:pPr algn="l"/>
                      <a:r>
                        <a:rPr lang="en-US" sz="1800" dirty="0" smtClean="0"/>
                        <a:t>Reputed &amp; respected person from Community</a:t>
                      </a:r>
                    </a:p>
                    <a:p>
                      <a:pPr algn="l"/>
                      <a:r>
                        <a:rPr lang="en-US" sz="1800" dirty="0" smtClean="0"/>
                        <a:t>[Chairperson to decide with Secretary]</a:t>
                      </a:r>
                      <a:endParaRPr lang="en-US" sz="1800" dirty="0"/>
                    </a:p>
                  </a:txBody>
                  <a:tcPr marT="45718" marB="45718" anchor="ctr"/>
                </a:tc>
                <a:tc>
                  <a:txBody>
                    <a:bodyPr/>
                    <a:lstStyle/>
                    <a:p>
                      <a:pPr algn="ctr"/>
                      <a:r>
                        <a:rPr lang="en-US" sz="1800" dirty="0" smtClean="0"/>
                        <a:t>2</a:t>
                      </a:r>
                      <a:endParaRPr lang="en-US" sz="1800" dirty="0"/>
                    </a:p>
                  </a:txBody>
                  <a:tcPr marT="45718" marB="45718" anchor="ctr"/>
                </a:tc>
                <a:tc>
                  <a:txBody>
                    <a:bodyPr/>
                    <a:lstStyle/>
                    <a:p>
                      <a:pPr algn="ctr"/>
                      <a:endParaRPr lang="en-US" sz="1800" dirty="0"/>
                    </a:p>
                  </a:txBody>
                  <a:tcPr marT="45718" marB="45718" anchor="ctr"/>
                </a:tc>
                <a:tc>
                  <a:txBody>
                    <a:bodyPr/>
                    <a:lstStyle/>
                    <a:p>
                      <a:pPr algn="ctr"/>
                      <a:r>
                        <a:rPr lang="en-US" sz="1800" dirty="0" smtClean="0"/>
                        <a:t>Member</a:t>
                      </a:r>
                      <a:endParaRPr lang="en-US" sz="1800" dirty="0"/>
                    </a:p>
                  </a:txBody>
                  <a:tcPr marT="45718" marB="45718" anchor="ctr"/>
                </a:tc>
                <a:extLst>
                  <a:ext uri="{0D108BD9-81ED-4DB2-BD59-A6C34878D82A}">
                    <a16:rowId xmlns:a16="http://schemas.microsoft.com/office/drawing/2014/main" xmlns="" val="10006"/>
                  </a:ext>
                </a:extLst>
              </a:tr>
            </a:tbl>
          </a:graphicData>
        </a:graphic>
      </p:graphicFrame>
      <p:grpSp>
        <p:nvGrpSpPr>
          <p:cNvPr id="7223" name="Group 8"/>
          <p:cNvGrpSpPr>
            <a:grpSpLocks/>
          </p:cNvGrpSpPr>
          <p:nvPr/>
        </p:nvGrpSpPr>
        <p:grpSpPr bwMode="auto">
          <a:xfrm>
            <a:off x="0" y="6096000"/>
            <a:ext cx="9144000" cy="838200"/>
            <a:chOff x="0" y="6172200"/>
            <a:chExt cx="9144000" cy="762000"/>
          </a:xfrm>
        </p:grpSpPr>
        <p:sp>
          <p:nvSpPr>
            <p:cNvPr id="10" name="Rectangle 9">
              <a:extLst/>
            </p:cNvPr>
            <p:cNvSpPr/>
            <p:nvPr/>
          </p:nvSpPr>
          <p:spPr>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 name="Picture 10" descr="global_logo_2013.png">
              <a:extLst/>
            </p:cNvPr>
            <p:cNvPicPr>
              <a:picLocks noChangeAspect="1"/>
            </p:cNvPicPr>
            <p:nvPr/>
          </p:nvPicPr>
          <p:blipFill>
            <a:blip r:embed="rId2" cstate="screen">
              <a:duotone>
                <a:prstClr val="black"/>
                <a:schemeClr val="tx1">
                  <a:tint val="45000"/>
                  <a:satMod val="400000"/>
                </a:schemeClr>
              </a:duotone>
              <a:lum bright="100000"/>
            </a:blip>
            <a:stretch>
              <a:fillRect/>
            </a:stretch>
          </p:blipFill>
          <p:spPr>
            <a:xfrm>
              <a:off x="152400" y="6509146"/>
              <a:ext cx="1219200" cy="370625"/>
            </a:xfrm>
            <a:prstGeom prst="rect">
              <a:avLst/>
            </a:prstGeom>
            <a:ln>
              <a:noFill/>
            </a:ln>
          </p:spPr>
        </p:pic>
      </p:grpSp>
      <p:pic>
        <p:nvPicPr>
          <p:cNvPr id="7224" name="Picture 10" descr="G:\Banners &amp; posters\Govt.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8900" y="5867400"/>
            <a:ext cx="8826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6354763"/>
            <a:ext cx="1828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ctrTitle"/>
          </p:nvPr>
        </p:nvSpPr>
        <p:spPr>
          <a:xfrm>
            <a:off x="0" y="-76200"/>
            <a:ext cx="9144000" cy="609600"/>
          </a:xfrm>
        </p:spPr>
        <p:txBody>
          <a:bodyPr/>
          <a:lstStyle/>
          <a:p>
            <a:pPr algn="l" eaLnBrk="1" hangingPunct="1"/>
            <a:r>
              <a:rPr lang="en-US" altLang="en-US" sz="3200" b="1" smtClean="0">
                <a:solidFill>
                  <a:srgbClr val="3366FF"/>
                </a:solidFill>
              </a:rPr>
              <a:t>Composition to Child Protection Committees:</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196" name="Picture 10" descr="G:\Banners &amp; posters\Govt.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3525" y="6096000"/>
            <a:ext cx="5826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8" name="Title 3"/>
          <p:cNvSpPr txBox="1">
            <a:spLocks/>
          </p:cNvSpPr>
          <p:nvPr/>
        </p:nvSpPr>
        <p:spPr bwMode="auto">
          <a:xfrm>
            <a:off x="0" y="457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200" b="1"/>
              <a:t>Level 1: Village Level Child Protection Committee (VLCPC) –</a:t>
            </a:r>
          </a:p>
          <a:p>
            <a:pPr algn="just" eaLnBrk="1" hangingPunct="1">
              <a:spcBef>
                <a:spcPct val="0"/>
              </a:spcBef>
              <a:buFontTx/>
              <a:buNone/>
            </a:pPr>
            <a:endParaRPr lang="en-US" altLang="en-US" sz="2200"/>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433943"/>
            <a:ext cx="1394968" cy="424057"/>
          </a:xfrm>
          <a:prstGeom prst="rect">
            <a:avLst/>
          </a:prstGeom>
          <a:ln>
            <a:noFill/>
          </a:ln>
        </p:spPr>
      </p:pic>
      <p:graphicFrame>
        <p:nvGraphicFramePr>
          <p:cNvPr id="2" name="Table 1"/>
          <p:cNvGraphicFramePr>
            <a:graphicFrameLocks noGrp="1"/>
          </p:cNvGraphicFramePr>
          <p:nvPr/>
        </p:nvGraphicFramePr>
        <p:xfrm>
          <a:off x="76200" y="928688"/>
          <a:ext cx="9067800" cy="5091111"/>
        </p:xfrm>
        <a:graphic>
          <a:graphicData uri="http://schemas.openxmlformats.org/drawingml/2006/table">
            <a:tbl>
              <a:tblPr firstRow="1" bandRow="1">
                <a:tableStyleId>{5C22544A-7EE6-4342-B048-85BDC9FD1C3A}</a:tableStyleId>
              </a:tblPr>
              <a:tblGrid>
                <a:gridCol w="465015">
                  <a:extLst>
                    <a:ext uri="{9D8B030D-6E8A-4147-A177-3AD203B41FA5}">
                      <a16:colId xmlns:a16="http://schemas.microsoft.com/office/drawing/2014/main" xmlns="" val="20000"/>
                    </a:ext>
                  </a:extLst>
                </a:gridCol>
                <a:gridCol w="4882662">
                  <a:extLst>
                    <a:ext uri="{9D8B030D-6E8A-4147-A177-3AD203B41FA5}">
                      <a16:colId xmlns:a16="http://schemas.microsoft.com/office/drawing/2014/main" xmlns="" val="20001"/>
                    </a:ext>
                  </a:extLst>
                </a:gridCol>
                <a:gridCol w="542518">
                  <a:extLst>
                    <a:ext uri="{9D8B030D-6E8A-4147-A177-3AD203B41FA5}">
                      <a16:colId xmlns:a16="http://schemas.microsoft.com/office/drawing/2014/main" xmlns="" val="20002"/>
                    </a:ext>
                  </a:extLst>
                </a:gridCol>
                <a:gridCol w="1240041">
                  <a:extLst>
                    <a:ext uri="{9D8B030D-6E8A-4147-A177-3AD203B41FA5}">
                      <a16:colId xmlns:a16="http://schemas.microsoft.com/office/drawing/2014/main" xmlns="" val="20003"/>
                    </a:ext>
                  </a:extLst>
                </a:gridCol>
                <a:gridCol w="1937564">
                  <a:extLst>
                    <a:ext uri="{9D8B030D-6E8A-4147-A177-3AD203B41FA5}">
                      <a16:colId xmlns:a16="http://schemas.microsoft.com/office/drawing/2014/main" xmlns="" val="20004"/>
                    </a:ext>
                  </a:extLst>
                </a:gridCol>
              </a:tblGrid>
              <a:tr h="640145">
                <a:tc>
                  <a:txBody>
                    <a:bodyPr/>
                    <a:lstStyle/>
                    <a:p>
                      <a:pPr algn="ctr"/>
                      <a:r>
                        <a:rPr lang="en-US" sz="1800" dirty="0" smtClean="0"/>
                        <a:t>SL</a:t>
                      </a:r>
                      <a:endParaRPr lang="en-US" sz="1800" dirty="0"/>
                    </a:p>
                  </a:txBody>
                  <a:tcPr marT="45730" marB="45730" anchor="ctr"/>
                </a:tc>
                <a:tc>
                  <a:txBody>
                    <a:bodyPr/>
                    <a:lstStyle/>
                    <a:p>
                      <a:pPr algn="ctr"/>
                      <a:r>
                        <a:rPr lang="en-US" sz="1800" dirty="0" smtClean="0"/>
                        <a:t>Suggested Member</a:t>
                      </a:r>
                      <a:endParaRPr lang="en-US" sz="1800" dirty="0"/>
                    </a:p>
                  </a:txBody>
                  <a:tcPr marT="45730" marB="45730" anchor="ctr"/>
                </a:tc>
                <a:tc>
                  <a:txBody>
                    <a:bodyPr/>
                    <a:lstStyle/>
                    <a:p>
                      <a:pPr algn="ctr"/>
                      <a:r>
                        <a:rPr lang="en-US" sz="1800" dirty="0" smtClean="0"/>
                        <a:t>No. </a:t>
                      </a:r>
                      <a:endParaRPr lang="en-US" sz="1800" dirty="0"/>
                    </a:p>
                  </a:txBody>
                  <a:tcPr marT="45730" marB="45730" anchor="ctr"/>
                </a:tc>
                <a:tc>
                  <a:txBody>
                    <a:bodyPr/>
                    <a:lstStyle/>
                    <a:p>
                      <a:pPr algn="ctr"/>
                      <a:r>
                        <a:rPr lang="en-US" sz="1800" dirty="0" smtClean="0"/>
                        <a:t>Reserved for Female</a:t>
                      </a:r>
                      <a:endParaRPr lang="en-US" sz="1800" dirty="0"/>
                    </a:p>
                  </a:txBody>
                  <a:tcPr marT="45730" marB="45730" anchor="ctr"/>
                </a:tc>
                <a:tc>
                  <a:txBody>
                    <a:bodyPr/>
                    <a:lstStyle/>
                    <a:p>
                      <a:pPr algn="ctr"/>
                      <a:r>
                        <a:rPr lang="en-US" sz="1800" dirty="0" smtClean="0"/>
                        <a:t>Designation</a:t>
                      </a:r>
                      <a:endParaRPr lang="en-US" sz="1800" dirty="0"/>
                    </a:p>
                  </a:txBody>
                  <a:tcPr marT="45730" marB="45730" anchor="ctr"/>
                </a:tc>
                <a:extLst>
                  <a:ext uri="{0D108BD9-81ED-4DB2-BD59-A6C34878D82A}">
                    <a16:rowId xmlns:a16="http://schemas.microsoft.com/office/drawing/2014/main" xmlns="" val="10000"/>
                  </a:ext>
                </a:extLst>
              </a:tr>
              <a:tr h="640145">
                <a:tc>
                  <a:txBody>
                    <a:bodyPr/>
                    <a:lstStyle/>
                    <a:p>
                      <a:pPr algn="ctr"/>
                      <a:r>
                        <a:rPr lang="en-US" sz="1800" dirty="0" smtClean="0"/>
                        <a:t>7</a:t>
                      </a:r>
                      <a:endParaRPr lang="en-US" sz="1800" dirty="0"/>
                    </a:p>
                  </a:txBody>
                  <a:tcPr marT="45730" marB="45730" anchor="ctr"/>
                </a:tc>
                <a:tc>
                  <a:txBody>
                    <a:bodyPr/>
                    <a:lstStyle/>
                    <a:p>
                      <a:pPr algn="l"/>
                      <a:r>
                        <a:rPr lang="en-US" sz="1800" dirty="0" smtClean="0"/>
                        <a:t>Elected Representative</a:t>
                      </a:r>
                      <a:r>
                        <a:rPr lang="en-US" sz="1800" baseline="0" dirty="0" smtClean="0"/>
                        <a:t> of village </a:t>
                      </a:r>
                    </a:p>
                    <a:p>
                      <a:pPr algn="l"/>
                      <a:r>
                        <a:rPr lang="en-US" sz="1800" dirty="0" smtClean="0"/>
                        <a:t>[Chairperson to decide with Secretary]</a:t>
                      </a:r>
                      <a:endParaRPr lang="en-US" sz="1800" dirty="0"/>
                    </a:p>
                  </a:txBody>
                  <a:tcPr marT="45730" marB="45730" anchor="ctr"/>
                </a:tc>
                <a:tc>
                  <a:txBody>
                    <a:bodyPr/>
                    <a:lstStyle/>
                    <a:p>
                      <a:pPr algn="ctr"/>
                      <a:r>
                        <a:rPr lang="en-US" sz="1800" dirty="0" smtClean="0"/>
                        <a:t>1</a:t>
                      </a:r>
                      <a:endParaRPr lang="en-US" sz="1800" dirty="0"/>
                    </a:p>
                  </a:txBody>
                  <a:tcPr marT="45730" marB="45730" anchor="ctr"/>
                </a:tc>
                <a:tc>
                  <a:txBody>
                    <a:bodyPr/>
                    <a:lstStyle/>
                    <a:p>
                      <a:pPr algn="ctr"/>
                      <a:endParaRPr lang="en-US" sz="1800" dirty="0"/>
                    </a:p>
                  </a:txBody>
                  <a:tcPr marT="45730" marB="45730" anchor="ctr"/>
                </a:tc>
                <a:tc>
                  <a:txBody>
                    <a:bodyPr/>
                    <a:lstStyle/>
                    <a:p>
                      <a:pPr algn="ctr"/>
                      <a:r>
                        <a:rPr lang="en-US" sz="1800" dirty="0" smtClean="0"/>
                        <a:t>Member</a:t>
                      </a:r>
                      <a:endParaRPr lang="en-US" sz="1800" dirty="0"/>
                    </a:p>
                  </a:txBody>
                  <a:tcPr marT="45730" marB="45730" anchor="ctr"/>
                </a:tc>
                <a:extLst>
                  <a:ext uri="{0D108BD9-81ED-4DB2-BD59-A6C34878D82A}">
                    <a16:rowId xmlns:a16="http://schemas.microsoft.com/office/drawing/2014/main" xmlns="" val="10001"/>
                  </a:ext>
                </a:extLst>
              </a:tr>
              <a:tr h="365803">
                <a:tc>
                  <a:txBody>
                    <a:bodyPr/>
                    <a:lstStyle/>
                    <a:p>
                      <a:pPr algn="ctr"/>
                      <a:r>
                        <a:rPr lang="en-US" sz="1800" dirty="0" smtClean="0"/>
                        <a:t>8</a:t>
                      </a:r>
                      <a:endParaRPr lang="en-US" sz="1800" dirty="0"/>
                    </a:p>
                  </a:txBody>
                  <a:tcPr marT="45730" marB="45730" anchor="ctr"/>
                </a:tc>
                <a:tc>
                  <a:txBody>
                    <a:bodyPr/>
                    <a:lstStyle/>
                    <a:p>
                      <a:pPr algn="l"/>
                      <a:r>
                        <a:rPr lang="en-US" sz="1800" dirty="0" smtClean="0"/>
                        <a:t>Head of the Panchayat Raj Institution - </a:t>
                      </a:r>
                      <a:r>
                        <a:rPr lang="en-US" sz="1800" b="1" dirty="0" smtClean="0"/>
                        <a:t>Pradhan</a:t>
                      </a:r>
                      <a:endParaRPr lang="en-US" sz="1800" b="1" dirty="0"/>
                    </a:p>
                  </a:txBody>
                  <a:tcPr marT="45730" marB="45730" anchor="ctr"/>
                </a:tc>
                <a:tc>
                  <a:txBody>
                    <a:bodyPr/>
                    <a:lstStyle/>
                    <a:p>
                      <a:pPr algn="ctr"/>
                      <a:r>
                        <a:rPr lang="en-US" sz="1800" dirty="0" smtClean="0"/>
                        <a:t>1</a:t>
                      </a:r>
                      <a:endParaRPr lang="en-US" sz="1800" dirty="0"/>
                    </a:p>
                  </a:txBody>
                  <a:tcPr marT="45730" marB="45730" anchor="ctr"/>
                </a:tc>
                <a:tc>
                  <a:txBody>
                    <a:bodyPr/>
                    <a:lstStyle/>
                    <a:p>
                      <a:pPr algn="ctr"/>
                      <a:endParaRPr lang="en-US" sz="1800" dirty="0"/>
                    </a:p>
                  </a:txBody>
                  <a:tcPr marT="45730" marB="45730" anchor="ctr"/>
                </a:tc>
                <a:tc>
                  <a:txBody>
                    <a:bodyPr/>
                    <a:lstStyle/>
                    <a:p>
                      <a:pPr algn="ctr"/>
                      <a:r>
                        <a:rPr lang="en-US" sz="1800" dirty="0" smtClean="0"/>
                        <a:t>Chairperson</a:t>
                      </a:r>
                      <a:endParaRPr lang="en-US" sz="1800" dirty="0"/>
                    </a:p>
                  </a:txBody>
                  <a:tcPr marT="45730" marB="45730" anchor="ctr"/>
                </a:tc>
                <a:extLst>
                  <a:ext uri="{0D108BD9-81ED-4DB2-BD59-A6C34878D82A}">
                    <a16:rowId xmlns:a16="http://schemas.microsoft.com/office/drawing/2014/main" xmlns="" val="10002"/>
                  </a:ext>
                </a:extLst>
              </a:tr>
              <a:tr h="640145">
                <a:tc>
                  <a:txBody>
                    <a:bodyPr/>
                    <a:lstStyle/>
                    <a:p>
                      <a:pPr algn="ctr"/>
                      <a:r>
                        <a:rPr lang="en-US" sz="1800" dirty="0" smtClean="0"/>
                        <a:t>9</a:t>
                      </a:r>
                      <a:endParaRPr lang="en-US" sz="1800" dirty="0"/>
                    </a:p>
                  </a:txBody>
                  <a:tcPr marT="45730" marB="45730" anchor="ctr"/>
                </a:tc>
                <a:tc>
                  <a:txBody>
                    <a:bodyPr/>
                    <a:lstStyle/>
                    <a:p>
                      <a:pPr algn="l"/>
                      <a:r>
                        <a:rPr lang="en-US" sz="1800" dirty="0" smtClean="0"/>
                        <a:t>Parents from School Management Committee [Chairperson to decide with Secretary]</a:t>
                      </a:r>
                      <a:endParaRPr lang="en-US" sz="1800" dirty="0"/>
                    </a:p>
                  </a:txBody>
                  <a:tcPr marT="45730" marB="45730" anchor="ctr"/>
                </a:tc>
                <a:tc>
                  <a:txBody>
                    <a:bodyPr/>
                    <a:lstStyle/>
                    <a:p>
                      <a:pPr algn="ctr"/>
                      <a:r>
                        <a:rPr lang="en-US" sz="1800" dirty="0" smtClean="0"/>
                        <a:t>1</a:t>
                      </a:r>
                      <a:endParaRPr lang="en-US" sz="1800" dirty="0"/>
                    </a:p>
                  </a:txBody>
                  <a:tcPr marT="45730" marB="45730" anchor="ctr"/>
                </a:tc>
                <a:tc>
                  <a:txBody>
                    <a:bodyPr/>
                    <a:lstStyle/>
                    <a:p>
                      <a:pPr algn="ctr"/>
                      <a:endParaRPr lang="en-US" sz="1800" dirty="0"/>
                    </a:p>
                  </a:txBody>
                  <a:tcPr marT="45730" marB="45730" anchor="ctr"/>
                </a:tc>
                <a:tc>
                  <a:txBody>
                    <a:bodyPr/>
                    <a:lstStyle/>
                    <a:p>
                      <a:pPr algn="ctr"/>
                      <a:r>
                        <a:rPr lang="en-US" sz="1800" dirty="0" smtClean="0"/>
                        <a:t>Member</a:t>
                      </a:r>
                      <a:endParaRPr lang="en-US" sz="1800" dirty="0"/>
                    </a:p>
                  </a:txBody>
                  <a:tcPr marT="45730" marB="45730" anchor="ctr"/>
                </a:tc>
                <a:extLst>
                  <a:ext uri="{0D108BD9-81ED-4DB2-BD59-A6C34878D82A}">
                    <a16:rowId xmlns:a16="http://schemas.microsoft.com/office/drawing/2014/main" xmlns="" val="10003"/>
                  </a:ext>
                </a:extLst>
              </a:tr>
              <a:tr h="884437">
                <a:tc>
                  <a:txBody>
                    <a:bodyPr/>
                    <a:lstStyle/>
                    <a:p>
                      <a:pPr algn="ctr"/>
                      <a:r>
                        <a:rPr lang="en-US" sz="1800" dirty="0" smtClean="0"/>
                        <a:t>10</a:t>
                      </a:r>
                      <a:endParaRPr lang="en-US" sz="1800" dirty="0"/>
                    </a:p>
                  </a:txBody>
                  <a:tcPr marT="45730" marB="45730" anchor="ctr"/>
                </a:tc>
                <a:tc>
                  <a:txBody>
                    <a:bodyPr/>
                    <a:lstStyle/>
                    <a:p>
                      <a:pPr algn="l"/>
                      <a:r>
                        <a:rPr lang="en-US" sz="1800" dirty="0" smtClean="0"/>
                        <a:t>Anganwadi Supervisor [CDPO to nominate]</a:t>
                      </a:r>
                      <a:endParaRPr lang="en-US" sz="1800" dirty="0"/>
                    </a:p>
                  </a:txBody>
                  <a:tcPr marT="45730" marB="45730" anchor="ctr"/>
                </a:tc>
                <a:tc>
                  <a:txBody>
                    <a:bodyPr/>
                    <a:lstStyle/>
                    <a:p>
                      <a:pPr algn="ctr"/>
                      <a:r>
                        <a:rPr lang="en-US" sz="1800" dirty="0" smtClean="0"/>
                        <a:t>1</a:t>
                      </a:r>
                      <a:endParaRPr lang="en-US" sz="1800" dirty="0"/>
                    </a:p>
                  </a:txBody>
                  <a:tcPr marT="45730" marB="45730" anchor="ctr"/>
                </a:tc>
                <a:tc>
                  <a:txBody>
                    <a:bodyPr/>
                    <a:lstStyle/>
                    <a:p>
                      <a:pPr algn="ctr"/>
                      <a:r>
                        <a:rPr lang="en-US" sz="1800" dirty="0" smtClean="0"/>
                        <a:t>1</a:t>
                      </a:r>
                      <a:endParaRPr lang="en-US" sz="1800" dirty="0"/>
                    </a:p>
                  </a:txBody>
                  <a:tcPr marT="45730" marB="45730" anchor="ctr"/>
                </a:tc>
                <a:tc>
                  <a:txBody>
                    <a:bodyPr/>
                    <a:lstStyle/>
                    <a:p>
                      <a:pPr algn="ctr"/>
                      <a:r>
                        <a:rPr lang="en-US" sz="1800" dirty="0" smtClean="0"/>
                        <a:t>Convener/ Member Secretary</a:t>
                      </a:r>
                      <a:endParaRPr lang="en-US" sz="1800" dirty="0"/>
                    </a:p>
                  </a:txBody>
                  <a:tcPr marT="45730" marB="45730" anchor="ctr"/>
                </a:tc>
                <a:extLst>
                  <a:ext uri="{0D108BD9-81ED-4DB2-BD59-A6C34878D82A}">
                    <a16:rowId xmlns:a16="http://schemas.microsoft.com/office/drawing/2014/main" xmlns="" val="10004"/>
                  </a:ext>
                </a:extLst>
              </a:tr>
              <a:tr h="914488">
                <a:tc>
                  <a:txBody>
                    <a:bodyPr/>
                    <a:lstStyle/>
                    <a:p>
                      <a:pPr algn="ctr"/>
                      <a:r>
                        <a:rPr lang="en-US" sz="1800" dirty="0" smtClean="0"/>
                        <a:t>11</a:t>
                      </a:r>
                      <a:endParaRPr lang="en-US" sz="1800" dirty="0"/>
                    </a:p>
                  </a:txBody>
                  <a:tcPr marT="45730" marB="45730" anchor="ctr"/>
                </a:tc>
                <a:tc>
                  <a:txBody>
                    <a:bodyPr/>
                    <a:lstStyle/>
                    <a:p>
                      <a:pPr algn="l"/>
                      <a:r>
                        <a:rPr lang="en-US" sz="1800" dirty="0" smtClean="0"/>
                        <a:t>Representatives</a:t>
                      </a:r>
                      <a:r>
                        <a:rPr lang="en-US" sz="1800" baseline="0" dirty="0" smtClean="0"/>
                        <a:t> from weaker section (SC, ST, Minority, Physically challenged)</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[Chairperson to decide with Secretary]</a:t>
                      </a:r>
                    </a:p>
                  </a:txBody>
                  <a:tcPr marT="45730" marB="45730" anchor="ctr"/>
                </a:tc>
                <a:tc>
                  <a:txBody>
                    <a:bodyPr/>
                    <a:lstStyle/>
                    <a:p>
                      <a:pPr algn="ctr"/>
                      <a:r>
                        <a:rPr lang="en-US" sz="1800" dirty="0" smtClean="0"/>
                        <a:t>2</a:t>
                      </a:r>
                      <a:endParaRPr lang="en-US" sz="1800" dirty="0"/>
                    </a:p>
                  </a:txBody>
                  <a:tcPr marT="45730" marB="45730" anchor="ctr"/>
                </a:tc>
                <a:tc>
                  <a:txBody>
                    <a:bodyPr/>
                    <a:lstStyle/>
                    <a:p>
                      <a:pPr algn="ctr"/>
                      <a:r>
                        <a:rPr lang="en-US" sz="1800" dirty="0" smtClean="0"/>
                        <a:t>1</a:t>
                      </a:r>
                      <a:endParaRPr lang="en-US" sz="1800" dirty="0"/>
                    </a:p>
                  </a:txBody>
                  <a:tcPr marT="45730" marB="45730" anchor="ctr"/>
                </a:tc>
                <a:tc>
                  <a:txBody>
                    <a:bodyPr/>
                    <a:lstStyle/>
                    <a:p>
                      <a:pPr algn="ctr"/>
                      <a:endParaRPr lang="en-US" sz="1800" dirty="0"/>
                    </a:p>
                  </a:txBody>
                  <a:tcPr marT="45730" marB="45730" anchor="ctr"/>
                </a:tc>
                <a:extLst>
                  <a:ext uri="{0D108BD9-81ED-4DB2-BD59-A6C34878D82A}">
                    <a16:rowId xmlns:a16="http://schemas.microsoft.com/office/drawing/2014/main" xmlns="" val="10005"/>
                  </a:ext>
                </a:extLst>
              </a:tr>
              <a:tr h="365803">
                <a:tc>
                  <a:txBody>
                    <a:bodyPr/>
                    <a:lstStyle/>
                    <a:p>
                      <a:pPr algn="ctr"/>
                      <a:endParaRPr lang="en-US" sz="1800" b="1" dirty="0"/>
                    </a:p>
                  </a:txBody>
                  <a:tcPr marT="45730" marB="4573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t>Total</a:t>
                      </a:r>
                    </a:p>
                  </a:txBody>
                  <a:tcPr marT="45730" marB="45730" anchor="ctr"/>
                </a:tc>
                <a:tc>
                  <a:txBody>
                    <a:bodyPr/>
                    <a:lstStyle/>
                    <a:p>
                      <a:pPr algn="ctr"/>
                      <a:r>
                        <a:rPr lang="en-US" sz="1800" b="1" dirty="0" smtClean="0"/>
                        <a:t>15</a:t>
                      </a:r>
                      <a:endParaRPr lang="en-US" sz="1800" b="1" dirty="0"/>
                    </a:p>
                  </a:txBody>
                  <a:tcPr marT="45730" marB="45730" anchor="ctr"/>
                </a:tc>
                <a:tc>
                  <a:txBody>
                    <a:bodyPr/>
                    <a:lstStyle/>
                    <a:p>
                      <a:pPr algn="ctr"/>
                      <a:r>
                        <a:rPr lang="en-US" sz="1800" b="1" dirty="0" smtClean="0"/>
                        <a:t>7</a:t>
                      </a:r>
                      <a:endParaRPr lang="en-US" sz="1800" b="1" dirty="0"/>
                    </a:p>
                  </a:txBody>
                  <a:tcPr marT="45730" marB="45730" anchor="ctr"/>
                </a:tc>
                <a:tc>
                  <a:txBody>
                    <a:bodyPr/>
                    <a:lstStyle/>
                    <a:p>
                      <a:pPr algn="ctr"/>
                      <a:endParaRPr lang="en-US" sz="1800" b="1" dirty="0"/>
                    </a:p>
                  </a:txBody>
                  <a:tcPr marT="45730" marB="45730" anchor="ctr"/>
                </a:tc>
                <a:extLst>
                  <a:ext uri="{0D108BD9-81ED-4DB2-BD59-A6C34878D82A}">
                    <a16:rowId xmlns:a16="http://schemas.microsoft.com/office/drawing/2014/main" xmlns="" val="10006"/>
                  </a:ext>
                </a:extLst>
              </a:tr>
              <a:tr h="640145">
                <a:tc gridSpan="5">
                  <a:txBody>
                    <a:bodyPr/>
                    <a:lstStyle/>
                    <a:p>
                      <a:pPr algn="l"/>
                      <a:r>
                        <a:rPr lang="en-US" sz="1800" b="1" dirty="0" smtClean="0"/>
                        <a:t>Member</a:t>
                      </a:r>
                      <a:r>
                        <a:rPr lang="en-US" sz="1800" b="1" baseline="0" dirty="0" smtClean="0"/>
                        <a:t> of BLCPC, DCPU, SCPS, DSWO, SP, DM can participate during the meeting of VLCPC.</a:t>
                      </a:r>
                    </a:p>
                    <a:p>
                      <a:pPr algn="l"/>
                      <a:r>
                        <a:rPr lang="en-US" sz="1800" b="1" dirty="0" smtClean="0"/>
                        <a:t>The tenure of the committee will be for 3 years &amp; will be reconstituted thereafter</a:t>
                      </a:r>
                      <a:endParaRPr lang="en-US" sz="1800" b="1" dirty="0"/>
                    </a:p>
                  </a:txBody>
                  <a:tcPr marT="45730" marB="45730"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b="1" dirty="0" smtClean="0"/>
                    </a:p>
                  </a:txBody>
                  <a:tcPr anchor="ctr"/>
                </a:tc>
                <a:tc hMerge="1">
                  <a:txBody>
                    <a:bodyPr/>
                    <a:lstStyle/>
                    <a:p>
                      <a:pPr algn="ctr"/>
                      <a:endParaRPr lang="en-US" b="1" dirty="0"/>
                    </a:p>
                  </a:txBody>
                  <a:tcPr anchor="ctr"/>
                </a:tc>
                <a:tc hMerge="1">
                  <a:txBody>
                    <a:bodyPr/>
                    <a:lstStyle/>
                    <a:p>
                      <a:pPr algn="ctr"/>
                      <a:endParaRPr lang="en-US" b="1" dirty="0"/>
                    </a:p>
                  </a:txBody>
                  <a:tcPr anchor="ctr"/>
                </a:tc>
                <a:tc hMerge="1">
                  <a:txBody>
                    <a:bodyPr/>
                    <a:lstStyle/>
                    <a:p>
                      <a:pPr algn="ctr"/>
                      <a:endParaRPr lang="en-US" b="1" dirty="0"/>
                    </a:p>
                  </a:txBody>
                  <a:tcPr anchor="ctr"/>
                </a:tc>
                <a:extLst>
                  <a:ext uri="{0D108BD9-81ED-4DB2-BD59-A6C34878D82A}">
                    <a16:rowId xmlns:a16="http://schemas.microsoft.com/office/drawing/2014/main" xmlns="" val="10007"/>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ctrTitle"/>
          </p:nvPr>
        </p:nvSpPr>
        <p:spPr>
          <a:xfrm>
            <a:off x="0" y="-76200"/>
            <a:ext cx="9144000" cy="609600"/>
          </a:xfrm>
        </p:spPr>
        <p:txBody>
          <a:bodyPr/>
          <a:lstStyle/>
          <a:p>
            <a:pPr algn="l" eaLnBrk="1" hangingPunct="1"/>
            <a:r>
              <a:rPr lang="en-US" altLang="en-US" sz="3200" b="1" smtClean="0">
                <a:solidFill>
                  <a:srgbClr val="3366FF"/>
                </a:solidFill>
              </a:rPr>
              <a:t>Composition to Child Protection Committees:</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9220" name="Picture 10" descr="G:\Banners &amp; posters\Govt.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3525" y="6096000"/>
            <a:ext cx="5826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6477000"/>
            <a:ext cx="1828800" cy="43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Title 3"/>
          <p:cNvSpPr txBox="1">
            <a:spLocks/>
          </p:cNvSpPr>
          <p:nvPr/>
        </p:nvSpPr>
        <p:spPr bwMode="auto">
          <a:xfrm>
            <a:off x="0" y="457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200" b="1"/>
              <a:t>Level 2: Block Level Child Protection Committee (BLCPC) –</a:t>
            </a:r>
          </a:p>
          <a:p>
            <a:pPr algn="just" eaLnBrk="1" hangingPunct="1">
              <a:spcBef>
                <a:spcPct val="0"/>
              </a:spcBef>
              <a:buFontTx/>
              <a:buNone/>
            </a:pPr>
            <a:endParaRPr lang="en-US" altLang="en-US" sz="2200"/>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433943"/>
            <a:ext cx="1394968" cy="424057"/>
          </a:xfrm>
          <a:prstGeom prst="rect">
            <a:avLst/>
          </a:prstGeom>
          <a:ln>
            <a:noFill/>
          </a:ln>
        </p:spPr>
      </p:pic>
      <p:graphicFrame>
        <p:nvGraphicFramePr>
          <p:cNvPr id="2" name="Table 1"/>
          <p:cNvGraphicFramePr>
            <a:graphicFrameLocks noGrp="1"/>
          </p:cNvGraphicFramePr>
          <p:nvPr/>
        </p:nvGraphicFramePr>
        <p:xfrm>
          <a:off x="0" y="995363"/>
          <a:ext cx="9067800" cy="5040312"/>
        </p:xfrm>
        <a:graphic>
          <a:graphicData uri="http://schemas.openxmlformats.org/drawingml/2006/table">
            <a:tbl>
              <a:tblPr firstRow="1" bandRow="1">
                <a:tableStyleId>{5C22544A-7EE6-4342-B048-85BDC9FD1C3A}</a:tableStyleId>
              </a:tblPr>
              <a:tblGrid>
                <a:gridCol w="387513">
                  <a:extLst>
                    <a:ext uri="{9D8B030D-6E8A-4147-A177-3AD203B41FA5}">
                      <a16:colId xmlns:a16="http://schemas.microsoft.com/office/drawing/2014/main" xmlns="" val="20000"/>
                    </a:ext>
                  </a:extLst>
                </a:gridCol>
                <a:gridCol w="5270174">
                  <a:extLst>
                    <a:ext uri="{9D8B030D-6E8A-4147-A177-3AD203B41FA5}">
                      <a16:colId xmlns:a16="http://schemas.microsoft.com/office/drawing/2014/main" xmlns="" val="20001"/>
                    </a:ext>
                  </a:extLst>
                </a:gridCol>
                <a:gridCol w="620021">
                  <a:extLst>
                    <a:ext uri="{9D8B030D-6E8A-4147-A177-3AD203B41FA5}">
                      <a16:colId xmlns:a16="http://schemas.microsoft.com/office/drawing/2014/main" xmlns="" val="20002"/>
                    </a:ext>
                  </a:extLst>
                </a:gridCol>
                <a:gridCol w="1240041">
                  <a:extLst>
                    <a:ext uri="{9D8B030D-6E8A-4147-A177-3AD203B41FA5}">
                      <a16:colId xmlns:a16="http://schemas.microsoft.com/office/drawing/2014/main" xmlns="" val="20003"/>
                    </a:ext>
                  </a:extLst>
                </a:gridCol>
                <a:gridCol w="1550051">
                  <a:extLst>
                    <a:ext uri="{9D8B030D-6E8A-4147-A177-3AD203B41FA5}">
                      <a16:colId xmlns:a16="http://schemas.microsoft.com/office/drawing/2014/main" xmlns="" val="20004"/>
                    </a:ext>
                  </a:extLst>
                </a:gridCol>
              </a:tblGrid>
              <a:tr h="710570">
                <a:tc>
                  <a:txBody>
                    <a:bodyPr/>
                    <a:lstStyle/>
                    <a:p>
                      <a:pPr algn="ctr"/>
                      <a:r>
                        <a:rPr lang="en-US" sz="1800" dirty="0" smtClean="0"/>
                        <a:t>SL</a:t>
                      </a:r>
                      <a:endParaRPr lang="en-US" sz="1800" dirty="0"/>
                    </a:p>
                  </a:txBody>
                  <a:tcPr marT="45726" marB="45726" anchor="ctr"/>
                </a:tc>
                <a:tc>
                  <a:txBody>
                    <a:bodyPr/>
                    <a:lstStyle/>
                    <a:p>
                      <a:pPr algn="ctr"/>
                      <a:r>
                        <a:rPr lang="en-US" sz="1800" dirty="0" smtClean="0"/>
                        <a:t>Suggested Member</a:t>
                      </a:r>
                      <a:endParaRPr lang="en-US" sz="1800" dirty="0"/>
                    </a:p>
                  </a:txBody>
                  <a:tcPr marT="45726" marB="45726" anchor="ctr"/>
                </a:tc>
                <a:tc>
                  <a:txBody>
                    <a:bodyPr/>
                    <a:lstStyle/>
                    <a:p>
                      <a:pPr algn="ctr"/>
                      <a:r>
                        <a:rPr lang="en-US" sz="1800" dirty="0" smtClean="0"/>
                        <a:t>No. </a:t>
                      </a:r>
                      <a:endParaRPr lang="en-US" sz="1800" dirty="0"/>
                    </a:p>
                  </a:txBody>
                  <a:tcPr marT="45726" marB="45726" anchor="ctr"/>
                </a:tc>
                <a:tc>
                  <a:txBody>
                    <a:bodyPr/>
                    <a:lstStyle/>
                    <a:p>
                      <a:pPr algn="ctr"/>
                      <a:r>
                        <a:rPr lang="en-US" sz="1800" dirty="0" smtClean="0"/>
                        <a:t>Reserved for Female</a:t>
                      </a:r>
                      <a:endParaRPr lang="en-US" sz="1800" dirty="0"/>
                    </a:p>
                  </a:txBody>
                  <a:tcPr marT="45726" marB="45726" anchor="ctr"/>
                </a:tc>
                <a:tc>
                  <a:txBody>
                    <a:bodyPr/>
                    <a:lstStyle/>
                    <a:p>
                      <a:pPr algn="ctr"/>
                      <a:r>
                        <a:rPr lang="en-US" sz="1800" dirty="0" smtClean="0"/>
                        <a:t>Designation</a:t>
                      </a:r>
                      <a:endParaRPr lang="en-US" sz="1800" dirty="0"/>
                    </a:p>
                  </a:txBody>
                  <a:tcPr marT="45726" marB="45726" anchor="ctr"/>
                </a:tc>
                <a:extLst>
                  <a:ext uri="{0D108BD9-81ED-4DB2-BD59-A6C34878D82A}">
                    <a16:rowId xmlns:a16="http://schemas.microsoft.com/office/drawing/2014/main" xmlns="" val="10000"/>
                  </a:ext>
                </a:extLst>
              </a:tr>
              <a:tr h="656141">
                <a:tc>
                  <a:txBody>
                    <a:bodyPr/>
                    <a:lstStyle/>
                    <a:p>
                      <a:pPr algn="ctr"/>
                      <a:r>
                        <a:rPr lang="en-US" sz="1800" dirty="0" smtClean="0"/>
                        <a:t>1</a:t>
                      </a:r>
                      <a:endParaRPr lang="en-US" sz="1800" dirty="0"/>
                    </a:p>
                  </a:txBody>
                  <a:tcPr marT="45726" marB="45726" anchor="ctr"/>
                </a:tc>
                <a:tc>
                  <a:txBody>
                    <a:bodyPr/>
                    <a:lstStyle/>
                    <a:p>
                      <a:pPr algn="l"/>
                      <a:r>
                        <a:rPr lang="en-US" sz="1800" dirty="0" smtClean="0"/>
                        <a:t>Block Development Officer</a:t>
                      </a:r>
                      <a:endParaRPr lang="en-US" sz="1800" dirty="0"/>
                    </a:p>
                  </a:txBody>
                  <a:tcPr marT="45726" marB="45726" anchor="ctr"/>
                </a:tc>
                <a:tc>
                  <a:txBody>
                    <a:bodyPr/>
                    <a:lstStyle/>
                    <a:p>
                      <a:pPr algn="ctr"/>
                      <a:r>
                        <a:rPr lang="en-US" sz="1800" dirty="0" smtClean="0"/>
                        <a:t>1</a:t>
                      </a:r>
                      <a:endParaRPr lang="en-US" sz="1800" dirty="0"/>
                    </a:p>
                  </a:txBody>
                  <a:tcPr marT="45726" marB="45726" anchor="ctr"/>
                </a:tc>
                <a:tc>
                  <a:txBody>
                    <a:bodyPr/>
                    <a:lstStyle/>
                    <a:p>
                      <a:pPr algn="ctr"/>
                      <a:endParaRPr lang="en-US" sz="1800" dirty="0"/>
                    </a:p>
                  </a:txBody>
                  <a:tcPr marT="45726" marB="45726" anchor="ctr"/>
                </a:tc>
                <a:tc>
                  <a:txBody>
                    <a:bodyPr/>
                    <a:lstStyle/>
                    <a:p>
                      <a:pPr algn="ctr"/>
                      <a:r>
                        <a:rPr lang="en-US" sz="1800" dirty="0" smtClean="0"/>
                        <a:t>Member Secretary</a:t>
                      </a:r>
                      <a:endParaRPr lang="en-US" sz="1800" dirty="0"/>
                    </a:p>
                  </a:txBody>
                  <a:tcPr marT="45726" marB="45726" anchor="ctr"/>
                </a:tc>
                <a:extLst>
                  <a:ext uri="{0D108BD9-81ED-4DB2-BD59-A6C34878D82A}">
                    <a16:rowId xmlns:a16="http://schemas.microsoft.com/office/drawing/2014/main" xmlns="" val="10001"/>
                  </a:ext>
                </a:extLst>
              </a:tr>
              <a:tr h="408149">
                <a:tc>
                  <a:txBody>
                    <a:bodyPr/>
                    <a:lstStyle/>
                    <a:p>
                      <a:pPr algn="ctr"/>
                      <a:r>
                        <a:rPr lang="en-US" sz="1800" dirty="0" smtClean="0"/>
                        <a:t>2</a:t>
                      </a:r>
                      <a:endParaRPr lang="en-US" sz="1800" dirty="0"/>
                    </a:p>
                  </a:txBody>
                  <a:tcPr marT="45726" marB="45726" anchor="ctr"/>
                </a:tc>
                <a:tc>
                  <a:txBody>
                    <a:bodyPr/>
                    <a:lstStyle/>
                    <a:p>
                      <a:pPr algn="l"/>
                      <a:r>
                        <a:rPr lang="en-US" sz="1800" dirty="0" smtClean="0"/>
                        <a:t>Child Development Programme Officer</a:t>
                      </a:r>
                      <a:endParaRPr lang="en-US" sz="1800" dirty="0"/>
                    </a:p>
                  </a:txBody>
                  <a:tcPr marT="45726" marB="45726" anchor="ctr"/>
                </a:tc>
                <a:tc>
                  <a:txBody>
                    <a:bodyPr/>
                    <a:lstStyle/>
                    <a:p>
                      <a:pPr algn="ctr"/>
                      <a:r>
                        <a:rPr lang="en-US" sz="1800" dirty="0" smtClean="0"/>
                        <a:t>1</a:t>
                      </a:r>
                      <a:endParaRPr lang="en-US" sz="1800" dirty="0"/>
                    </a:p>
                  </a:txBody>
                  <a:tcPr marT="45726" marB="45726" anchor="ctr"/>
                </a:tc>
                <a:tc>
                  <a:txBody>
                    <a:bodyPr/>
                    <a:lstStyle/>
                    <a:p>
                      <a:pPr algn="ctr"/>
                      <a:endParaRPr lang="en-US" sz="1800" dirty="0"/>
                    </a:p>
                  </a:txBody>
                  <a:tcPr marT="45726" marB="45726" anchor="ctr"/>
                </a:tc>
                <a:tc>
                  <a:txBody>
                    <a:bodyPr/>
                    <a:lstStyle/>
                    <a:p>
                      <a:pPr algn="ctr"/>
                      <a:r>
                        <a:rPr lang="en-US" sz="1800" dirty="0" smtClean="0"/>
                        <a:t>Member</a:t>
                      </a:r>
                      <a:endParaRPr lang="en-US" sz="1800" dirty="0"/>
                    </a:p>
                  </a:txBody>
                  <a:tcPr marT="45726" marB="45726" anchor="ctr"/>
                </a:tc>
                <a:extLst>
                  <a:ext uri="{0D108BD9-81ED-4DB2-BD59-A6C34878D82A}">
                    <a16:rowId xmlns:a16="http://schemas.microsoft.com/office/drawing/2014/main" xmlns="" val="10002"/>
                  </a:ext>
                </a:extLst>
              </a:tr>
              <a:tr h="430442">
                <a:tc>
                  <a:txBody>
                    <a:bodyPr/>
                    <a:lstStyle/>
                    <a:p>
                      <a:pPr algn="ctr"/>
                      <a:r>
                        <a:rPr lang="en-US" sz="1800" dirty="0" smtClean="0"/>
                        <a:t>3</a:t>
                      </a:r>
                      <a:endParaRPr lang="en-US" sz="1800" dirty="0"/>
                    </a:p>
                  </a:txBody>
                  <a:tcPr marT="45726" marB="45726" anchor="ctr"/>
                </a:tc>
                <a:tc>
                  <a:txBody>
                    <a:bodyPr/>
                    <a:lstStyle/>
                    <a:p>
                      <a:pPr algn="l"/>
                      <a:r>
                        <a:rPr lang="en-US" sz="1800" dirty="0" smtClean="0"/>
                        <a:t>Block Welfare Officer</a:t>
                      </a:r>
                      <a:endParaRPr lang="en-US" sz="1800" dirty="0"/>
                    </a:p>
                  </a:txBody>
                  <a:tcPr marT="45726" marB="45726" anchor="ctr"/>
                </a:tc>
                <a:tc>
                  <a:txBody>
                    <a:bodyPr/>
                    <a:lstStyle/>
                    <a:p>
                      <a:pPr algn="ctr"/>
                      <a:r>
                        <a:rPr lang="en-US" sz="1800" dirty="0" smtClean="0"/>
                        <a:t>1</a:t>
                      </a:r>
                      <a:endParaRPr lang="en-US" sz="1800" dirty="0"/>
                    </a:p>
                  </a:txBody>
                  <a:tcPr marT="45726" marB="45726" anchor="ctr"/>
                </a:tc>
                <a:tc>
                  <a:txBody>
                    <a:bodyPr/>
                    <a:lstStyle/>
                    <a:p>
                      <a:pPr algn="ctr"/>
                      <a:endParaRPr lang="en-US" sz="1800" dirty="0"/>
                    </a:p>
                  </a:txBody>
                  <a:tcPr marT="45726" marB="45726" anchor="ctr"/>
                </a:tc>
                <a:tc>
                  <a:txBody>
                    <a:bodyPr/>
                    <a:lstStyle/>
                    <a:p>
                      <a:pPr algn="ctr"/>
                      <a:r>
                        <a:rPr lang="en-US" sz="1800" dirty="0" smtClean="0"/>
                        <a:t>Treasurer</a:t>
                      </a:r>
                      <a:endParaRPr lang="en-US" sz="1800" dirty="0"/>
                    </a:p>
                  </a:txBody>
                  <a:tcPr marT="45726" marB="45726" anchor="ctr"/>
                </a:tc>
                <a:extLst>
                  <a:ext uri="{0D108BD9-81ED-4DB2-BD59-A6C34878D82A}">
                    <a16:rowId xmlns:a16="http://schemas.microsoft.com/office/drawing/2014/main" xmlns="" val="10003"/>
                  </a:ext>
                </a:extLst>
              </a:tr>
              <a:tr h="457255">
                <a:tc>
                  <a:txBody>
                    <a:bodyPr/>
                    <a:lstStyle/>
                    <a:p>
                      <a:pPr algn="ctr"/>
                      <a:r>
                        <a:rPr lang="en-US" sz="1800" dirty="0" smtClean="0"/>
                        <a:t>4</a:t>
                      </a:r>
                      <a:endParaRPr lang="en-US" sz="1800" dirty="0"/>
                    </a:p>
                  </a:txBody>
                  <a:tcPr marT="45726" marB="45726" anchor="ctr"/>
                </a:tc>
                <a:tc>
                  <a:txBody>
                    <a:bodyPr/>
                    <a:lstStyle/>
                    <a:p>
                      <a:pPr algn="l"/>
                      <a:r>
                        <a:rPr lang="en-US" sz="1800" dirty="0" smtClean="0"/>
                        <a:t>Sabhapati, Panchayat Samity </a:t>
                      </a:r>
                      <a:endParaRPr lang="en-US" sz="1800" dirty="0"/>
                    </a:p>
                  </a:txBody>
                  <a:tcPr marT="45726" marB="45726" anchor="ctr"/>
                </a:tc>
                <a:tc>
                  <a:txBody>
                    <a:bodyPr/>
                    <a:lstStyle/>
                    <a:p>
                      <a:pPr algn="ctr"/>
                      <a:r>
                        <a:rPr lang="en-US" sz="1800" dirty="0" smtClean="0"/>
                        <a:t>1</a:t>
                      </a:r>
                      <a:endParaRPr lang="en-US" sz="1800" dirty="0"/>
                    </a:p>
                  </a:txBody>
                  <a:tcPr marT="45726" marB="45726" anchor="ctr"/>
                </a:tc>
                <a:tc>
                  <a:txBody>
                    <a:bodyPr/>
                    <a:lstStyle/>
                    <a:p>
                      <a:pPr algn="ctr"/>
                      <a:endParaRPr lang="en-US" sz="1800" dirty="0"/>
                    </a:p>
                  </a:txBody>
                  <a:tcPr marT="45726" marB="45726" anchor="ctr"/>
                </a:tc>
                <a:tc>
                  <a:txBody>
                    <a:bodyPr/>
                    <a:lstStyle/>
                    <a:p>
                      <a:pPr algn="ctr"/>
                      <a:r>
                        <a:rPr lang="en-US" sz="1800" dirty="0" smtClean="0"/>
                        <a:t>Chairperson</a:t>
                      </a:r>
                      <a:endParaRPr lang="en-US" sz="1800" dirty="0"/>
                    </a:p>
                  </a:txBody>
                  <a:tcPr marT="45726" marB="45726" anchor="ctr"/>
                </a:tc>
                <a:extLst>
                  <a:ext uri="{0D108BD9-81ED-4DB2-BD59-A6C34878D82A}">
                    <a16:rowId xmlns:a16="http://schemas.microsoft.com/office/drawing/2014/main" xmlns="" val="10004"/>
                  </a:ext>
                </a:extLst>
              </a:tr>
              <a:tr h="408149">
                <a:tc>
                  <a:txBody>
                    <a:bodyPr/>
                    <a:lstStyle/>
                    <a:p>
                      <a:pPr algn="ctr"/>
                      <a:r>
                        <a:rPr lang="en-US" sz="1800" dirty="0" smtClean="0"/>
                        <a:t>5</a:t>
                      </a:r>
                      <a:endParaRPr lang="en-US" sz="1800" dirty="0"/>
                    </a:p>
                  </a:txBody>
                  <a:tcPr marT="45726" marB="45726" anchor="ctr"/>
                </a:tc>
                <a:tc>
                  <a:txBody>
                    <a:bodyPr/>
                    <a:lstStyle/>
                    <a:p>
                      <a:pPr algn="l"/>
                      <a:r>
                        <a:rPr lang="en-US" sz="1800" dirty="0" smtClean="0"/>
                        <a:t>Representative of DCPU</a:t>
                      </a:r>
                      <a:endParaRPr lang="en-US" sz="1800" dirty="0"/>
                    </a:p>
                  </a:txBody>
                  <a:tcPr marT="45726" marB="45726" anchor="ctr"/>
                </a:tc>
                <a:tc>
                  <a:txBody>
                    <a:bodyPr/>
                    <a:lstStyle/>
                    <a:p>
                      <a:pPr algn="ctr"/>
                      <a:r>
                        <a:rPr lang="en-US" sz="1800" dirty="0" smtClean="0"/>
                        <a:t>1</a:t>
                      </a:r>
                      <a:endParaRPr lang="en-US" sz="1800" dirty="0"/>
                    </a:p>
                  </a:txBody>
                  <a:tcPr marT="45726" marB="45726" anchor="ctr"/>
                </a:tc>
                <a:tc>
                  <a:txBody>
                    <a:bodyPr/>
                    <a:lstStyle/>
                    <a:p>
                      <a:pPr algn="ctr"/>
                      <a:endParaRPr lang="en-US" sz="1800" dirty="0"/>
                    </a:p>
                  </a:txBody>
                  <a:tcPr marT="45726" marB="45726" anchor="ctr"/>
                </a:tc>
                <a:tc>
                  <a:txBody>
                    <a:bodyPr/>
                    <a:lstStyle/>
                    <a:p>
                      <a:pPr algn="ctr"/>
                      <a:r>
                        <a:rPr lang="en-US" sz="1800" dirty="0" smtClean="0"/>
                        <a:t>Member</a:t>
                      </a:r>
                      <a:endParaRPr lang="en-US" sz="1800" dirty="0"/>
                    </a:p>
                  </a:txBody>
                  <a:tcPr marT="45726" marB="45726" anchor="ctr"/>
                </a:tc>
                <a:extLst>
                  <a:ext uri="{0D108BD9-81ED-4DB2-BD59-A6C34878D82A}">
                    <a16:rowId xmlns:a16="http://schemas.microsoft.com/office/drawing/2014/main" xmlns="" val="10005"/>
                  </a:ext>
                </a:extLst>
              </a:tr>
              <a:tr h="506361">
                <a:tc>
                  <a:txBody>
                    <a:bodyPr/>
                    <a:lstStyle/>
                    <a:p>
                      <a:pPr algn="ctr"/>
                      <a:r>
                        <a:rPr lang="en-US" sz="1800" dirty="0" smtClean="0"/>
                        <a:t>6</a:t>
                      </a:r>
                      <a:endParaRPr lang="en-US" sz="1800" dirty="0"/>
                    </a:p>
                  </a:txBody>
                  <a:tcPr marT="45726" marB="45726" anchor="ctr"/>
                </a:tc>
                <a:tc>
                  <a:txBody>
                    <a:bodyPr/>
                    <a:lstStyle/>
                    <a:p>
                      <a:pPr algn="l"/>
                      <a:r>
                        <a:rPr lang="en-US" sz="1800" dirty="0" smtClean="0"/>
                        <a:t>Chairperson of VLCPC - Pradhan (Head of Panchayat)</a:t>
                      </a:r>
                      <a:endParaRPr lang="en-US" sz="1800" dirty="0"/>
                    </a:p>
                  </a:txBody>
                  <a:tcPr marT="45726" marB="45726" anchor="ctr"/>
                </a:tc>
                <a:tc>
                  <a:txBody>
                    <a:bodyPr/>
                    <a:lstStyle/>
                    <a:p>
                      <a:pPr algn="ctr"/>
                      <a:r>
                        <a:rPr lang="en-US" sz="1800" dirty="0" smtClean="0"/>
                        <a:t>7-10</a:t>
                      </a:r>
                      <a:endParaRPr lang="en-US" sz="1800" dirty="0"/>
                    </a:p>
                  </a:txBody>
                  <a:tcPr marT="45726" marB="45726" anchor="ctr"/>
                </a:tc>
                <a:tc>
                  <a:txBody>
                    <a:bodyPr/>
                    <a:lstStyle/>
                    <a:p>
                      <a:pPr algn="ctr"/>
                      <a:endParaRPr lang="en-US" sz="1800" dirty="0"/>
                    </a:p>
                  </a:txBody>
                  <a:tcPr marT="45726" marB="45726" anchor="ctr"/>
                </a:tc>
                <a:tc>
                  <a:txBody>
                    <a:bodyPr/>
                    <a:lstStyle/>
                    <a:p>
                      <a:pPr algn="ctr"/>
                      <a:r>
                        <a:rPr lang="en-US" sz="1800" dirty="0" smtClean="0"/>
                        <a:t>Member</a:t>
                      </a:r>
                      <a:endParaRPr lang="en-US" sz="1800" dirty="0"/>
                    </a:p>
                  </a:txBody>
                  <a:tcPr marT="45726" marB="45726" anchor="ctr"/>
                </a:tc>
                <a:extLst>
                  <a:ext uri="{0D108BD9-81ED-4DB2-BD59-A6C34878D82A}">
                    <a16:rowId xmlns:a16="http://schemas.microsoft.com/office/drawing/2014/main" xmlns="" val="10006"/>
                  </a:ext>
                </a:extLst>
              </a:tr>
              <a:tr h="1463245">
                <a:tc>
                  <a:txBody>
                    <a:bodyPr/>
                    <a:lstStyle/>
                    <a:p>
                      <a:pPr algn="ctr"/>
                      <a:r>
                        <a:rPr lang="en-US" sz="1800" dirty="0" smtClean="0"/>
                        <a:t>7</a:t>
                      </a:r>
                      <a:endParaRPr lang="en-US" sz="1800" dirty="0"/>
                    </a:p>
                  </a:txBody>
                  <a:tcPr marT="45726" marB="45726" anchor="ctr"/>
                </a:tc>
                <a:tc>
                  <a:txBody>
                    <a:bodyPr/>
                    <a:lstStyle/>
                    <a:p>
                      <a:pPr algn="l"/>
                      <a:r>
                        <a:rPr lang="en-US" sz="1800" dirty="0" smtClean="0"/>
                        <a:t>Child Representative</a:t>
                      </a:r>
                    </a:p>
                    <a:p>
                      <a:pPr algn="l"/>
                      <a:r>
                        <a:rPr lang="en-US" sz="1800" dirty="0" smtClean="0"/>
                        <a:t>(Each meeting of BLCPC will invite 2 child from VLCPC to be part of the meeting, it will be on revolving basis to provide exposure of each VLCPC of block).</a:t>
                      </a:r>
                      <a:r>
                        <a:rPr lang="en-US" sz="1800" baseline="0" dirty="0" smtClean="0"/>
                        <a:t> </a:t>
                      </a:r>
                    </a:p>
                    <a:p>
                      <a:pPr algn="l"/>
                      <a:r>
                        <a:rPr lang="en-US" sz="1800" baseline="0" dirty="0" smtClean="0"/>
                        <a:t>[The decision will be taken by Member Secretary]</a:t>
                      </a:r>
                      <a:endParaRPr lang="en-US" sz="1800" dirty="0"/>
                    </a:p>
                  </a:txBody>
                  <a:tcPr marT="45726" marB="45726" anchor="ctr"/>
                </a:tc>
                <a:tc>
                  <a:txBody>
                    <a:bodyPr/>
                    <a:lstStyle/>
                    <a:p>
                      <a:pPr algn="ctr"/>
                      <a:r>
                        <a:rPr lang="en-US" sz="1800" b="1" dirty="0" smtClean="0"/>
                        <a:t>4</a:t>
                      </a:r>
                      <a:endParaRPr lang="en-US" sz="1800" b="1" dirty="0"/>
                    </a:p>
                  </a:txBody>
                  <a:tcPr marT="45726" marB="45726" anchor="ctr"/>
                </a:tc>
                <a:tc>
                  <a:txBody>
                    <a:bodyPr/>
                    <a:lstStyle/>
                    <a:p>
                      <a:pPr algn="ctr"/>
                      <a:r>
                        <a:rPr lang="en-US" sz="1800" dirty="0" smtClean="0"/>
                        <a:t>2</a:t>
                      </a:r>
                      <a:endParaRPr lang="en-US" sz="1800" dirty="0"/>
                    </a:p>
                  </a:txBody>
                  <a:tcPr marT="45726" marB="45726" anchor="ctr"/>
                </a:tc>
                <a:tc>
                  <a:txBody>
                    <a:bodyPr/>
                    <a:lstStyle/>
                    <a:p>
                      <a:pPr algn="ctr"/>
                      <a:r>
                        <a:rPr lang="en-US" sz="1800" dirty="0" smtClean="0"/>
                        <a:t>Member</a:t>
                      </a:r>
                      <a:endParaRPr lang="en-US" sz="1800" dirty="0"/>
                    </a:p>
                  </a:txBody>
                  <a:tcPr marT="45726" marB="45726" anchor="ctr"/>
                </a:tc>
                <a:extLst>
                  <a:ext uri="{0D108BD9-81ED-4DB2-BD59-A6C34878D82A}">
                    <a16:rowId xmlns:a16="http://schemas.microsoft.com/office/drawing/2014/main" xmlns="" val="10007"/>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ctrTitle"/>
          </p:nvPr>
        </p:nvSpPr>
        <p:spPr>
          <a:xfrm>
            <a:off x="0" y="-76200"/>
            <a:ext cx="9144000" cy="609600"/>
          </a:xfrm>
        </p:spPr>
        <p:txBody>
          <a:bodyPr/>
          <a:lstStyle/>
          <a:p>
            <a:pPr algn="l" eaLnBrk="1" hangingPunct="1"/>
            <a:r>
              <a:rPr lang="en-US" altLang="en-US" sz="2800" b="1" smtClean="0">
                <a:solidFill>
                  <a:srgbClr val="3366FF"/>
                </a:solidFill>
              </a:rPr>
              <a:t>Composition to Child Protection Committees:</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44" name="Picture 10" descr="G:\Banners &amp; posters\Govt.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5900" y="6019800"/>
            <a:ext cx="6985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6324600"/>
            <a:ext cx="1828800" cy="43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46" name="Title 3"/>
          <p:cNvSpPr txBox="1">
            <a:spLocks/>
          </p:cNvSpPr>
          <p:nvPr/>
        </p:nvSpPr>
        <p:spPr bwMode="auto">
          <a:xfrm>
            <a:off x="0" y="381000"/>
            <a:ext cx="9144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200" b="1"/>
              <a:t>Level 2: Block Level Child Protection Committee (BLCPC) –</a:t>
            </a:r>
          </a:p>
          <a:p>
            <a:pPr algn="just" eaLnBrk="1" hangingPunct="1">
              <a:spcBef>
                <a:spcPct val="0"/>
              </a:spcBef>
              <a:buFontTx/>
              <a:buNone/>
            </a:pPr>
            <a:endParaRPr lang="en-US" altLang="en-US" sz="2200"/>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281544"/>
            <a:ext cx="1394968" cy="424057"/>
          </a:xfrm>
          <a:prstGeom prst="rect">
            <a:avLst/>
          </a:prstGeom>
          <a:ln>
            <a:noFill/>
          </a:ln>
        </p:spPr>
      </p:pic>
      <p:graphicFrame>
        <p:nvGraphicFramePr>
          <p:cNvPr id="2" name="Table 1"/>
          <p:cNvGraphicFramePr>
            <a:graphicFrameLocks noGrp="1"/>
          </p:cNvGraphicFramePr>
          <p:nvPr/>
        </p:nvGraphicFramePr>
        <p:xfrm>
          <a:off x="76200" y="852488"/>
          <a:ext cx="8991600" cy="5091112"/>
        </p:xfrm>
        <a:graphic>
          <a:graphicData uri="http://schemas.openxmlformats.org/drawingml/2006/table">
            <a:tbl>
              <a:tblPr firstRow="1" bandRow="1">
                <a:tableStyleId>{5C22544A-7EE6-4342-B048-85BDC9FD1C3A}</a:tableStyleId>
              </a:tblPr>
              <a:tblGrid>
                <a:gridCol w="461108">
                  <a:extLst>
                    <a:ext uri="{9D8B030D-6E8A-4147-A177-3AD203B41FA5}">
                      <a16:colId xmlns:a16="http://schemas.microsoft.com/office/drawing/2014/main" xmlns="" val="20000"/>
                    </a:ext>
                  </a:extLst>
                </a:gridCol>
                <a:gridCol w="4841630">
                  <a:extLst>
                    <a:ext uri="{9D8B030D-6E8A-4147-A177-3AD203B41FA5}">
                      <a16:colId xmlns:a16="http://schemas.microsoft.com/office/drawing/2014/main" xmlns="" val="20001"/>
                    </a:ext>
                  </a:extLst>
                </a:gridCol>
                <a:gridCol w="537959">
                  <a:extLst>
                    <a:ext uri="{9D8B030D-6E8A-4147-A177-3AD203B41FA5}">
                      <a16:colId xmlns:a16="http://schemas.microsoft.com/office/drawing/2014/main" xmlns="" val="20002"/>
                    </a:ext>
                  </a:extLst>
                </a:gridCol>
                <a:gridCol w="1229621">
                  <a:extLst>
                    <a:ext uri="{9D8B030D-6E8A-4147-A177-3AD203B41FA5}">
                      <a16:colId xmlns:a16="http://schemas.microsoft.com/office/drawing/2014/main" xmlns="" val="20003"/>
                    </a:ext>
                  </a:extLst>
                </a:gridCol>
                <a:gridCol w="1921282">
                  <a:extLst>
                    <a:ext uri="{9D8B030D-6E8A-4147-A177-3AD203B41FA5}">
                      <a16:colId xmlns:a16="http://schemas.microsoft.com/office/drawing/2014/main" xmlns="" val="20004"/>
                    </a:ext>
                  </a:extLst>
                </a:gridCol>
              </a:tblGrid>
              <a:tr h="640187">
                <a:tc>
                  <a:txBody>
                    <a:bodyPr/>
                    <a:lstStyle/>
                    <a:p>
                      <a:pPr algn="ctr"/>
                      <a:r>
                        <a:rPr lang="en-US" sz="1800" dirty="0" smtClean="0"/>
                        <a:t>SL</a:t>
                      </a:r>
                      <a:endParaRPr lang="en-US" sz="1800" dirty="0"/>
                    </a:p>
                  </a:txBody>
                  <a:tcPr marT="45728" marB="45728" anchor="ctr"/>
                </a:tc>
                <a:tc>
                  <a:txBody>
                    <a:bodyPr/>
                    <a:lstStyle/>
                    <a:p>
                      <a:pPr algn="ctr"/>
                      <a:r>
                        <a:rPr lang="en-US" sz="1800" dirty="0" smtClean="0"/>
                        <a:t>Suggested Member</a:t>
                      </a:r>
                      <a:endParaRPr lang="en-US" sz="1800" dirty="0"/>
                    </a:p>
                  </a:txBody>
                  <a:tcPr marT="45728" marB="45728" anchor="ctr"/>
                </a:tc>
                <a:tc>
                  <a:txBody>
                    <a:bodyPr/>
                    <a:lstStyle/>
                    <a:p>
                      <a:pPr algn="ctr"/>
                      <a:r>
                        <a:rPr lang="en-US" sz="1800" dirty="0" smtClean="0"/>
                        <a:t>No. </a:t>
                      </a:r>
                      <a:endParaRPr lang="en-US" sz="1800" dirty="0"/>
                    </a:p>
                  </a:txBody>
                  <a:tcPr marT="45728" marB="45728" anchor="ctr"/>
                </a:tc>
                <a:tc>
                  <a:txBody>
                    <a:bodyPr/>
                    <a:lstStyle/>
                    <a:p>
                      <a:pPr algn="ctr"/>
                      <a:r>
                        <a:rPr lang="en-US" sz="1800" dirty="0" smtClean="0"/>
                        <a:t>Reserved for Female</a:t>
                      </a:r>
                      <a:endParaRPr lang="en-US" sz="1800" dirty="0"/>
                    </a:p>
                  </a:txBody>
                  <a:tcPr marT="45728" marB="45728" anchor="ctr"/>
                </a:tc>
                <a:tc>
                  <a:txBody>
                    <a:bodyPr/>
                    <a:lstStyle/>
                    <a:p>
                      <a:pPr algn="ctr"/>
                      <a:r>
                        <a:rPr lang="en-US" sz="1800" dirty="0" smtClean="0"/>
                        <a:t>Designation</a:t>
                      </a:r>
                      <a:endParaRPr lang="en-US" sz="1800" dirty="0"/>
                    </a:p>
                  </a:txBody>
                  <a:tcPr marT="45728" marB="45728" anchor="ctr"/>
                </a:tc>
                <a:extLst>
                  <a:ext uri="{0D108BD9-81ED-4DB2-BD59-A6C34878D82A}">
                    <a16:rowId xmlns:a16="http://schemas.microsoft.com/office/drawing/2014/main" xmlns="" val="10000"/>
                  </a:ext>
                </a:extLst>
              </a:tr>
              <a:tr h="1188919">
                <a:tc>
                  <a:txBody>
                    <a:bodyPr/>
                    <a:lstStyle/>
                    <a:p>
                      <a:pPr algn="ctr"/>
                      <a:r>
                        <a:rPr lang="en-US" sz="1800" dirty="0" smtClean="0"/>
                        <a:t>8</a:t>
                      </a:r>
                      <a:endParaRPr lang="en-US" sz="1800" dirty="0"/>
                    </a:p>
                  </a:txBody>
                  <a:tcPr marT="45728" marB="45728" anchor="ctr"/>
                </a:tc>
                <a:tc>
                  <a:txBody>
                    <a:bodyPr/>
                    <a:lstStyle/>
                    <a:p>
                      <a:pPr algn="l"/>
                      <a:r>
                        <a:rPr lang="en-US" sz="1800" dirty="0" smtClean="0"/>
                        <a:t>NGO/CSO Representative </a:t>
                      </a:r>
                      <a:endParaRPr lang="en-US" sz="1800" baseline="0" dirty="0" smtClean="0"/>
                    </a:p>
                    <a:p>
                      <a:pPr algn="l"/>
                      <a:r>
                        <a:rPr lang="en-US" sz="1800" dirty="0" smtClean="0"/>
                        <a:t>[nominated by Member Secretary with Chairperson, priority should be given to the NGOs working in the block on children issues]</a:t>
                      </a:r>
                      <a:endParaRPr lang="en-US" sz="1800" dirty="0"/>
                    </a:p>
                  </a:txBody>
                  <a:tcPr marT="45728" marB="45728" anchor="ctr"/>
                </a:tc>
                <a:tc>
                  <a:txBody>
                    <a:bodyPr/>
                    <a:lstStyle/>
                    <a:p>
                      <a:pPr algn="ctr"/>
                      <a:r>
                        <a:rPr lang="en-US" sz="1800" dirty="0" smtClean="0"/>
                        <a:t>2</a:t>
                      </a:r>
                      <a:endParaRPr lang="en-US" sz="1800" dirty="0"/>
                    </a:p>
                  </a:txBody>
                  <a:tcPr marT="45728" marB="45728" anchor="ctr"/>
                </a:tc>
                <a:tc>
                  <a:txBody>
                    <a:bodyPr/>
                    <a:lstStyle/>
                    <a:p>
                      <a:pPr algn="ctr"/>
                      <a:endParaRPr lang="en-US" sz="1800" dirty="0"/>
                    </a:p>
                  </a:txBody>
                  <a:tcPr marT="45728" marB="45728" anchor="ctr"/>
                </a:tc>
                <a:tc>
                  <a:txBody>
                    <a:bodyPr/>
                    <a:lstStyle/>
                    <a:p>
                      <a:pPr algn="ctr"/>
                      <a:r>
                        <a:rPr lang="en-US" sz="1800" dirty="0" smtClean="0"/>
                        <a:t>Member</a:t>
                      </a:r>
                      <a:endParaRPr lang="en-US" sz="1800" dirty="0"/>
                    </a:p>
                  </a:txBody>
                  <a:tcPr marT="45728" marB="45728" anchor="ctr"/>
                </a:tc>
                <a:extLst>
                  <a:ext uri="{0D108BD9-81ED-4DB2-BD59-A6C34878D82A}">
                    <a16:rowId xmlns:a16="http://schemas.microsoft.com/office/drawing/2014/main" xmlns="" val="10001"/>
                  </a:ext>
                </a:extLst>
              </a:tr>
              <a:tr h="640187">
                <a:tc>
                  <a:txBody>
                    <a:bodyPr/>
                    <a:lstStyle/>
                    <a:p>
                      <a:pPr algn="ctr"/>
                      <a:r>
                        <a:rPr lang="en-US" sz="1800" b="0" dirty="0" smtClean="0"/>
                        <a:t>9</a:t>
                      </a:r>
                      <a:endParaRPr lang="en-US" sz="1800" b="0" dirty="0"/>
                    </a:p>
                  </a:txBody>
                  <a:tcPr marT="45728" marB="45728" anchor="ctr"/>
                </a:tc>
                <a:tc>
                  <a:txBody>
                    <a:bodyPr/>
                    <a:lstStyle/>
                    <a:p>
                      <a:pPr algn="l"/>
                      <a:r>
                        <a:rPr lang="en-US" sz="1800" dirty="0" smtClean="0"/>
                        <a:t>Representative of CHILDLINE</a:t>
                      </a:r>
                      <a:endParaRPr lang="en-US" sz="1800" baseline="0" dirty="0" smtClean="0"/>
                    </a:p>
                    <a:p>
                      <a:pPr algn="l"/>
                      <a:r>
                        <a:rPr lang="en-US" sz="1800" dirty="0" smtClean="0"/>
                        <a:t>[nominated by CHILDLINE]</a:t>
                      </a:r>
                      <a:endParaRPr lang="en-US" sz="1800" dirty="0"/>
                    </a:p>
                  </a:txBody>
                  <a:tcPr marT="45728" marB="45728" anchor="ctr"/>
                </a:tc>
                <a:tc>
                  <a:txBody>
                    <a:bodyPr/>
                    <a:lstStyle/>
                    <a:p>
                      <a:pPr algn="ctr"/>
                      <a:r>
                        <a:rPr lang="en-US" sz="1800" dirty="0" smtClean="0"/>
                        <a:t>1</a:t>
                      </a:r>
                      <a:endParaRPr lang="en-US" sz="1800" dirty="0"/>
                    </a:p>
                  </a:txBody>
                  <a:tcPr marT="45728" marB="45728" anchor="ctr"/>
                </a:tc>
                <a:tc>
                  <a:txBody>
                    <a:bodyPr/>
                    <a:lstStyle/>
                    <a:p>
                      <a:pPr algn="ctr"/>
                      <a:endParaRPr lang="en-US" sz="1800" b="0" dirty="0"/>
                    </a:p>
                  </a:txBody>
                  <a:tcPr marT="45728" marB="45728" anchor="ctr"/>
                </a:tc>
                <a:tc>
                  <a:txBody>
                    <a:bodyPr/>
                    <a:lstStyle/>
                    <a:p>
                      <a:pPr algn="ctr"/>
                      <a:r>
                        <a:rPr lang="en-US" sz="1800" b="0" dirty="0" smtClean="0"/>
                        <a:t>Member</a:t>
                      </a:r>
                      <a:endParaRPr lang="en-US" sz="1800" b="0" dirty="0"/>
                    </a:p>
                  </a:txBody>
                  <a:tcPr marT="45728" marB="45728" anchor="ctr"/>
                </a:tc>
                <a:extLst>
                  <a:ext uri="{0D108BD9-81ED-4DB2-BD59-A6C34878D82A}">
                    <a16:rowId xmlns:a16="http://schemas.microsoft.com/office/drawing/2014/main" xmlns="" val="10002"/>
                  </a:ext>
                </a:extLst>
              </a:tr>
              <a:tr h="365821">
                <a:tc>
                  <a:txBody>
                    <a:bodyPr/>
                    <a:lstStyle/>
                    <a:p>
                      <a:pPr algn="ctr"/>
                      <a:r>
                        <a:rPr lang="en-US" sz="1800" b="0" dirty="0" smtClean="0"/>
                        <a:t>10</a:t>
                      </a:r>
                      <a:endParaRPr lang="en-US" sz="1800" b="0" dirty="0"/>
                    </a:p>
                  </a:txBody>
                  <a:tcPr marT="45728" marB="45728" anchor="ctr"/>
                </a:tc>
                <a:tc>
                  <a:txBody>
                    <a:bodyPr/>
                    <a:lstStyle/>
                    <a:p>
                      <a:pPr algn="l"/>
                      <a:r>
                        <a:rPr lang="en-US" sz="1800" b="0" dirty="0" smtClean="0"/>
                        <a:t>Block Education Officer</a:t>
                      </a:r>
                      <a:endParaRPr lang="en-US" sz="1800" b="0" dirty="0"/>
                    </a:p>
                  </a:txBody>
                  <a:tcPr marT="45728" marB="45728" anchor="ctr"/>
                </a:tc>
                <a:tc>
                  <a:txBody>
                    <a:bodyPr/>
                    <a:lstStyle/>
                    <a:p>
                      <a:pPr algn="ctr"/>
                      <a:r>
                        <a:rPr lang="en-US" sz="1800" b="0" dirty="0" smtClean="0"/>
                        <a:t>1</a:t>
                      </a:r>
                      <a:endParaRPr lang="en-US" sz="1800" b="0" dirty="0"/>
                    </a:p>
                  </a:txBody>
                  <a:tcPr marT="45728" marB="45728" anchor="ctr"/>
                </a:tc>
                <a:tc>
                  <a:txBody>
                    <a:bodyPr/>
                    <a:lstStyle/>
                    <a:p>
                      <a:pPr algn="ctr"/>
                      <a:endParaRPr lang="en-US" sz="1800" b="0" dirty="0"/>
                    </a:p>
                  </a:txBody>
                  <a:tcPr marT="45728" marB="45728" anchor="ctr"/>
                </a:tc>
                <a:tc>
                  <a:txBody>
                    <a:bodyPr/>
                    <a:lstStyle/>
                    <a:p>
                      <a:pPr algn="ctr"/>
                      <a:r>
                        <a:rPr lang="en-US" sz="1800" b="0" dirty="0" smtClean="0"/>
                        <a:t>Member</a:t>
                      </a:r>
                      <a:endParaRPr lang="en-US" sz="1800" b="0" dirty="0"/>
                    </a:p>
                  </a:txBody>
                  <a:tcPr marT="45728" marB="45728" anchor="ctr"/>
                </a:tc>
                <a:extLst>
                  <a:ext uri="{0D108BD9-81ED-4DB2-BD59-A6C34878D82A}">
                    <a16:rowId xmlns:a16="http://schemas.microsoft.com/office/drawing/2014/main" xmlns="" val="10003"/>
                  </a:ext>
                </a:extLst>
              </a:tr>
              <a:tr h="365821">
                <a:tc>
                  <a:txBody>
                    <a:bodyPr/>
                    <a:lstStyle/>
                    <a:p>
                      <a:pPr algn="ctr"/>
                      <a:r>
                        <a:rPr lang="en-US" sz="1800" b="0" dirty="0" smtClean="0"/>
                        <a:t>11</a:t>
                      </a:r>
                      <a:endParaRPr lang="en-US" sz="1800" b="0" dirty="0"/>
                    </a:p>
                  </a:txBody>
                  <a:tcPr marT="45728" marB="45728" anchor="ctr"/>
                </a:tc>
                <a:tc>
                  <a:txBody>
                    <a:bodyPr/>
                    <a:lstStyle/>
                    <a:p>
                      <a:pPr algn="l"/>
                      <a:r>
                        <a:rPr lang="en-US" sz="1800" b="0" dirty="0" smtClean="0"/>
                        <a:t>Block Medical Officer of Health</a:t>
                      </a:r>
                      <a:endParaRPr lang="en-US" sz="1800" b="0" dirty="0"/>
                    </a:p>
                  </a:txBody>
                  <a:tcPr marT="45728" marB="45728" anchor="ctr"/>
                </a:tc>
                <a:tc>
                  <a:txBody>
                    <a:bodyPr/>
                    <a:lstStyle/>
                    <a:p>
                      <a:pPr algn="ctr"/>
                      <a:r>
                        <a:rPr lang="en-US" sz="1800" b="0" dirty="0" smtClean="0"/>
                        <a:t>1</a:t>
                      </a:r>
                      <a:endParaRPr lang="en-US" sz="1800" b="0" dirty="0"/>
                    </a:p>
                  </a:txBody>
                  <a:tcPr marT="45728" marB="45728" anchor="ctr"/>
                </a:tc>
                <a:tc>
                  <a:txBody>
                    <a:bodyPr/>
                    <a:lstStyle/>
                    <a:p>
                      <a:pPr algn="ctr"/>
                      <a:endParaRPr lang="en-US" sz="1800" b="0" dirty="0"/>
                    </a:p>
                  </a:txBody>
                  <a:tcPr marT="45728" marB="45728" anchor="ctr"/>
                </a:tc>
                <a:tc>
                  <a:txBody>
                    <a:bodyPr/>
                    <a:lstStyle/>
                    <a:p>
                      <a:pPr algn="ctr"/>
                      <a:r>
                        <a:rPr lang="en-US" sz="1800" b="0" dirty="0" smtClean="0"/>
                        <a:t>Member</a:t>
                      </a:r>
                      <a:endParaRPr lang="en-US" sz="1800" b="0" dirty="0"/>
                    </a:p>
                  </a:txBody>
                  <a:tcPr marT="45728" marB="45728" anchor="ctr"/>
                </a:tc>
                <a:extLst>
                  <a:ext uri="{0D108BD9-81ED-4DB2-BD59-A6C34878D82A}">
                    <a16:rowId xmlns:a16="http://schemas.microsoft.com/office/drawing/2014/main" xmlns="" val="10004"/>
                  </a:ext>
                </a:extLst>
              </a:tr>
              <a:tr h="426892">
                <a:tc>
                  <a:txBody>
                    <a:bodyPr/>
                    <a:lstStyle/>
                    <a:p>
                      <a:pPr algn="ctr"/>
                      <a:r>
                        <a:rPr lang="en-US" sz="1800" dirty="0" smtClean="0"/>
                        <a:t>12</a:t>
                      </a:r>
                      <a:endParaRPr lang="en-US" sz="1800" dirty="0"/>
                    </a:p>
                  </a:txBody>
                  <a:tcPr marT="45728" marB="45728" anchor="ctr"/>
                </a:tc>
                <a:tc>
                  <a:txBody>
                    <a:bodyPr/>
                    <a:lstStyle/>
                    <a:p>
                      <a:pPr algn="l"/>
                      <a:r>
                        <a:rPr lang="en-US" sz="1800" b="0" dirty="0" smtClean="0"/>
                        <a:t>CWPO of Local Police Station</a:t>
                      </a:r>
                      <a:endParaRPr lang="en-US" sz="1800" b="0" dirty="0"/>
                    </a:p>
                  </a:txBody>
                  <a:tcPr marT="45728" marB="45728" anchor="ctr"/>
                </a:tc>
                <a:tc>
                  <a:txBody>
                    <a:bodyPr/>
                    <a:lstStyle/>
                    <a:p>
                      <a:pPr algn="ctr"/>
                      <a:r>
                        <a:rPr lang="en-US" sz="1800" b="0" dirty="0" smtClean="0"/>
                        <a:t>1</a:t>
                      </a:r>
                      <a:endParaRPr lang="en-US" sz="1800" b="0" dirty="0"/>
                    </a:p>
                  </a:txBody>
                  <a:tcPr marT="45728" marB="45728" anchor="ctr"/>
                </a:tc>
                <a:tc>
                  <a:txBody>
                    <a:bodyPr/>
                    <a:lstStyle/>
                    <a:p>
                      <a:pPr algn="ctr"/>
                      <a:endParaRPr lang="en-US" sz="1800" dirty="0"/>
                    </a:p>
                  </a:txBody>
                  <a:tcPr marT="45728" marB="45728" anchor="ctr"/>
                </a:tc>
                <a:tc>
                  <a:txBody>
                    <a:bodyPr/>
                    <a:lstStyle/>
                    <a:p>
                      <a:pPr algn="ctr"/>
                      <a:r>
                        <a:rPr lang="en-US" sz="1800" dirty="0" smtClean="0"/>
                        <a:t>Member</a:t>
                      </a:r>
                      <a:endParaRPr lang="en-US" sz="1800" dirty="0"/>
                    </a:p>
                  </a:txBody>
                  <a:tcPr marT="45728" marB="45728" anchor="ctr"/>
                </a:tc>
                <a:extLst>
                  <a:ext uri="{0D108BD9-81ED-4DB2-BD59-A6C34878D82A}">
                    <a16:rowId xmlns:a16="http://schemas.microsoft.com/office/drawing/2014/main" xmlns="" val="10005"/>
                  </a:ext>
                </a:extLst>
              </a:tr>
              <a:tr h="1463285">
                <a:tc>
                  <a:txBody>
                    <a:bodyPr/>
                    <a:lstStyle/>
                    <a:p>
                      <a:pPr algn="ctr"/>
                      <a:r>
                        <a:rPr lang="en-US" sz="1800" dirty="0" smtClean="0"/>
                        <a:t>13</a:t>
                      </a:r>
                      <a:endParaRPr lang="en-US" sz="1800" dirty="0"/>
                    </a:p>
                  </a:txBody>
                  <a:tcPr marT="45728" marB="45728" anchor="ctr"/>
                </a:tc>
                <a:tc>
                  <a:txBody>
                    <a:bodyPr/>
                    <a:lstStyle/>
                    <a:p>
                      <a:pPr algn="l"/>
                      <a:r>
                        <a:rPr lang="en-US" sz="1800" b="0" dirty="0" smtClean="0"/>
                        <a:t>Parents Representatives </a:t>
                      </a:r>
                      <a:r>
                        <a:rPr lang="en-US" sz="1800" dirty="0" smtClean="0"/>
                        <a:t>(Each meeting of BLCPC will invite 2 child from VLCPC to be part of the meeting, it will be on revolving basis to provide exposure of each VLCPC of block).</a:t>
                      </a:r>
                      <a:r>
                        <a:rPr lang="en-US" sz="1800" baseline="0" dirty="0" smtClean="0"/>
                        <a:t> </a:t>
                      </a:r>
                    </a:p>
                    <a:p>
                      <a:pPr algn="l"/>
                      <a:r>
                        <a:rPr lang="en-US" sz="1800" baseline="0" dirty="0" smtClean="0"/>
                        <a:t>[The decision will be taken by Member Secretary]</a:t>
                      </a:r>
                      <a:endParaRPr lang="en-US" sz="1800" b="0" dirty="0"/>
                    </a:p>
                  </a:txBody>
                  <a:tcPr marT="45728" marB="45728" anchor="ctr"/>
                </a:tc>
                <a:tc>
                  <a:txBody>
                    <a:bodyPr/>
                    <a:lstStyle/>
                    <a:p>
                      <a:pPr algn="ctr"/>
                      <a:r>
                        <a:rPr lang="en-US" sz="1800" b="0" dirty="0" smtClean="0"/>
                        <a:t>2</a:t>
                      </a:r>
                      <a:endParaRPr lang="en-US" sz="1800" b="0" dirty="0"/>
                    </a:p>
                  </a:txBody>
                  <a:tcPr marT="45728" marB="45728" anchor="ctr"/>
                </a:tc>
                <a:tc>
                  <a:txBody>
                    <a:bodyPr/>
                    <a:lstStyle/>
                    <a:p>
                      <a:pPr algn="ctr"/>
                      <a:r>
                        <a:rPr lang="en-US" sz="1800" dirty="0" smtClean="0"/>
                        <a:t>1</a:t>
                      </a:r>
                      <a:endParaRPr lang="en-US" sz="1800" dirty="0"/>
                    </a:p>
                  </a:txBody>
                  <a:tcPr marT="45728" marB="45728" anchor="ctr"/>
                </a:tc>
                <a:tc>
                  <a:txBody>
                    <a:bodyPr/>
                    <a:lstStyle/>
                    <a:p>
                      <a:pPr algn="ctr"/>
                      <a:r>
                        <a:rPr lang="en-US" sz="1800" dirty="0" smtClean="0"/>
                        <a:t>Member</a:t>
                      </a:r>
                      <a:endParaRPr lang="en-US" sz="1800" dirty="0"/>
                    </a:p>
                  </a:txBody>
                  <a:tcPr marT="45728" marB="45728" anchor="ctr"/>
                </a:tc>
                <a:extLst>
                  <a:ext uri="{0D108BD9-81ED-4DB2-BD59-A6C34878D82A}">
                    <a16:rowId xmlns:a16="http://schemas.microsoft.com/office/drawing/2014/main" xmlns="" val="10006"/>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ctrTitle"/>
          </p:nvPr>
        </p:nvSpPr>
        <p:spPr>
          <a:xfrm>
            <a:off x="0" y="-76200"/>
            <a:ext cx="9144000" cy="609600"/>
          </a:xfrm>
        </p:spPr>
        <p:txBody>
          <a:bodyPr/>
          <a:lstStyle/>
          <a:p>
            <a:pPr algn="l" eaLnBrk="1" hangingPunct="1"/>
            <a:r>
              <a:rPr lang="en-US" altLang="en-US" sz="3200" b="1" smtClean="0">
                <a:solidFill>
                  <a:srgbClr val="3366FF"/>
                </a:solidFill>
              </a:rPr>
              <a:t>Composition to Child Protection Committees:</a:t>
            </a:r>
          </a:p>
        </p:txBody>
      </p:sp>
      <p:sp>
        <p:nvSpPr>
          <p:cNvPr id="5" name="Rectangle 4">
            <a:extLst/>
          </p:cNvPr>
          <p:cNvSpPr/>
          <p:nvPr/>
        </p:nvSpPr>
        <p:spPr bwMode="auto">
          <a:xfrm>
            <a:off x="0" y="6172200"/>
            <a:ext cx="9144000" cy="762000"/>
          </a:xfrm>
          <a:prstGeom prst="rect">
            <a:avLst/>
          </a:prstGeom>
          <a:gradFill flip="none" rotWithShape="1">
            <a:gsLst>
              <a:gs pos="0">
                <a:srgbClr val="03D4A8"/>
              </a:gs>
              <a:gs pos="25000">
                <a:srgbClr val="21D6E0"/>
              </a:gs>
              <a:gs pos="75000">
                <a:srgbClr val="0087E6"/>
              </a:gs>
              <a:gs pos="100000">
                <a:srgbClr val="005CBF"/>
              </a:gs>
            </a:gsLst>
            <a:lin ang="8100000" scaled="1"/>
            <a:tileRect/>
          </a:gradFill>
          <a:ln>
            <a:noFill/>
          </a:ln>
          <a:scene3d>
            <a:camera prst="orthographicFront"/>
            <a:lightRig rig="freezing"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68" name="Picture 10" descr="G:\Banners &amp; posters\Govt.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2263" y="6059488"/>
            <a:ext cx="668337"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6427788"/>
            <a:ext cx="1828800" cy="43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70" name="Title 3"/>
          <p:cNvSpPr txBox="1">
            <a:spLocks/>
          </p:cNvSpPr>
          <p:nvPr/>
        </p:nvSpPr>
        <p:spPr bwMode="auto">
          <a:xfrm>
            <a:off x="0" y="3810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200" b="1"/>
              <a:t>Level 2: Block Level Child Protection Committee (BLCPC) –</a:t>
            </a:r>
          </a:p>
          <a:p>
            <a:pPr algn="just" eaLnBrk="1" hangingPunct="1">
              <a:spcBef>
                <a:spcPct val="0"/>
              </a:spcBef>
              <a:buFontTx/>
              <a:buNone/>
            </a:pPr>
            <a:endParaRPr lang="en-US" altLang="en-US" sz="2200"/>
          </a:p>
        </p:txBody>
      </p:sp>
      <p:pic>
        <p:nvPicPr>
          <p:cNvPr id="8" name="Picture 7" descr="global_logo_2013.png">
            <a:extLst/>
          </p:cNvPr>
          <p:cNvPicPr>
            <a:picLocks noChangeAspect="1"/>
          </p:cNvPicPr>
          <p:nvPr/>
        </p:nvPicPr>
        <p:blipFill>
          <a:blip r:embed="rId4" cstate="screen">
            <a:duotone>
              <a:prstClr val="black"/>
              <a:schemeClr val="tx1">
                <a:tint val="45000"/>
                <a:satMod val="400000"/>
              </a:schemeClr>
            </a:duotone>
            <a:lum bright="100000"/>
          </a:blip>
          <a:stretch>
            <a:fillRect/>
          </a:stretch>
        </p:blipFill>
        <p:spPr bwMode="auto">
          <a:xfrm>
            <a:off x="152400" y="6433943"/>
            <a:ext cx="1394968" cy="424057"/>
          </a:xfrm>
          <a:prstGeom prst="rect">
            <a:avLst/>
          </a:prstGeom>
          <a:ln>
            <a:noFill/>
          </a:ln>
        </p:spPr>
      </p:pic>
      <p:graphicFrame>
        <p:nvGraphicFramePr>
          <p:cNvPr id="2" name="Table 1"/>
          <p:cNvGraphicFramePr>
            <a:graphicFrameLocks noGrp="1"/>
          </p:cNvGraphicFramePr>
          <p:nvPr/>
        </p:nvGraphicFramePr>
        <p:xfrm>
          <a:off x="152400" y="762000"/>
          <a:ext cx="8915400" cy="5364224"/>
        </p:xfrm>
        <a:graphic>
          <a:graphicData uri="http://schemas.openxmlformats.org/drawingml/2006/table">
            <a:tbl>
              <a:tblPr firstRow="1" bandRow="1">
                <a:tableStyleId>{5C22544A-7EE6-4342-B048-85BDC9FD1C3A}</a:tableStyleId>
              </a:tblPr>
              <a:tblGrid>
                <a:gridCol w="457200">
                  <a:extLst>
                    <a:ext uri="{9D8B030D-6E8A-4147-A177-3AD203B41FA5}">
                      <a16:colId xmlns:a16="http://schemas.microsoft.com/office/drawing/2014/main" xmlns="" val="20000"/>
                    </a:ext>
                  </a:extLst>
                </a:gridCol>
                <a:gridCol w="4572000">
                  <a:extLst>
                    <a:ext uri="{9D8B030D-6E8A-4147-A177-3AD203B41FA5}">
                      <a16:colId xmlns:a16="http://schemas.microsoft.com/office/drawing/2014/main" xmlns="" val="20001"/>
                    </a:ext>
                  </a:extLst>
                </a:gridCol>
                <a:gridCol w="762000">
                  <a:extLst>
                    <a:ext uri="{9D8B030D-6E8A-4147-A177-3AD203B41FA5}">
                      <a16:colId xmlns:a16="http://schemas.microsoft.com/office/drawing/2014/main" xmlns="" val="20002"/>
                    </a:ext>
                  </a:extLst>
                </a:gridCol>
                <a:gridCol w="1219200">
                  <a:extLst>
                    <a:ext uri="{9D8B030D-6E8A-4147-A177-3AD203B41FA5}">
                      <a16:colId xmlns:a16="http://schemas.microsoft.com/office/drawing/2014/main" xmlns="" val="20003"/>
                    </a:ext>
                  </a:extLst>
                </a:gridCol>
                <a:gridCol w="1905000">
                  <a:extLst>
                    <a:ext uri="{9D8B030D-6E8A-4147-A177-3AD203B41FA5}">
                      <a16:colId xmlns:a16="http://schemas.microsoft.com/office/drawing/2014/main" xmlns="" val="20004"/>
                    </a:ext>
                  </a:extLst>
                </a:gridCol>
              </a:tblGrid>
              <a:tr h="640049">
                <a:tc>
                  <a:txBody>
                    <a:bodyPr/>
                    <a:lstStyle/>
                    <a:p>
                      <a:pPr algn="ctr"/>
                      <a:r>
                        <a:rPr lang="en-US" sz="1800" dirty="0" smtClean="0"/>
                        <a:t>SL</a:t>
                      </a:r>
                      <a:endParaRPr lang="en-US" sz="1800" dirty="0"/>
                    </a:p>
                  </a:txBody>
                  <a:tcPr marT="45708" marB="45708" anchor="ctr"/>
                </a:tc>
                <a:tc>
                  <a:txBody>
                    <a:bodyPr/>
                    <a:lstStyle/>
                    <a:p>
                      <a:pPr algn="ctr"/>
                      <a:r>
                        <a:rPr lang="en-US" sz="1800" dirty="0" smtClean="0"/>
                        <a:t>Suggested Member</a:t>
                      </a:r>
                      <a:endParaRPr lang="en-US" sz="1800" dirty="0"/>
                    </a:p>
                  </a:txBody>
                  <a:tcPr marT="45708" marB="45708" anchor="ctr"/>
                </a:tc>
                <a:tc>
                  <a:txBody>
                    <a:bodyPr/>
                    <a:lstStyle/>
                    <a:p>
                      <a:pPr algn="ctr"/>
                      <a:r>
                        <a:rPr lang="en-US" sz="1800" dirty="0" smtClean="0"/>
                        <a:t>No. </a:t>
                      </a:r>
                      <a:endParaRPr lang="en-US" sz="1800" dirty="0"/>
                    </a:p>
                  </a:txBody>
                  <a:tcPr marT="45708" marB="45708" anchor="ctr"/>
                </a:tc>
                <a:tc>
                  <a:txBody>
                    <a:bodyPr/>
                    <a:lstStyle/>
                    <a:p>
                      <a:pPr algn="ctr"/>
                      <a:r>
                        <a:rPr lang="en-US" sz="1800" dirty="0" smtClean="0"/>
                        <a:t>Reserved for Female</a:t>
                      </a:r>
                      <a:endParaRPr lang="en-US" sz="1800" dirty="0"/>
                    </a:p>
                  </a:txBody>
                  <a:tcPr marT="45708" marB="45708" anchor="ctr"/>
                </a:tc>
                <a:tc>
                  <a:txBody>
                    <a:bodyPr/>
                    <a:lstStyle/>
                    <a:p>
                      <a:pPr algn="ctr"/>
                      <a:r>
                        <a:rPr lang="en-US" sz="1800" dirty="0" smtClean="0"/>
                        <a:t>Designation</a:t>
                      </a:r>
                      <a:endParaRPr lang="en-US" sz="1800" dirty="0"/>
                    </a:p>
                  </a:txBody>
                  <a:tcPr marT="45708" marB="45708" anchor="ctr"/>
                </a:tc>
                <a:extLst>
                  <a:ext uri="{0D108BD9-81ED-4DB2-BD59-A6C34878D82A}">
                    <a16:rowId xmlns:a16="http://schemas.microsoft.com/office/drawing/2014/main" xmlns="" val="10000"/>
                  </a:ext>
                </a:extLst>
              </a:tr>
              <a:tr h="426608">
                <a:tc>
                  <a:txBody>
                    <a:bodyPr/>
                    <a:lstStyle/>
                    <a:p>
                      <a:pPr algn="ctr"/>
                      <a:r>
                        <a:rPr lang="en-US" sz="1800" dirty="0" smtClean="0"/>
                        <a:t>14</a:t>
                      </a:r>
                      <a:endParaRPr lang="en-US" sz="1800" dirty="0"/>
                    </a:p>
                  </a:txBody>
                  <a:tcPr marT="45708" marB="45708" anchor="ctr"/>
                </a:tc>
                <a:tc>
                  <a:txBody>
                    <a:bodyPr/>
                    <a:lstStyle/>
                    <a:p>
                      <a:pPr algn="l"/>
                      <a:r>
                        <a:rPr lang="en-US" sz="1800" dirty="0" smtClean="0"/>
                        <a:t>PLV to be nominated by DLSA</a:t>
                      </a:r>
                      <a:endParaRPr lang="en-US" sz="1800" dirty="0"/>
                    </a:p>
                  </a:txBody>
                  <a:tcPr marT="45708" marB="45708" anchor="ctr"/>
                </a:tc>
                <a:tc>
                  <a:txBody>
                    <a:bodyPr/>
                    <a:lstStyle/>
                    <a:p>
                      <a:pPr algn="ctr"/>
                      <a:endParaRPr lang="en-US" sz="1800" dirty="0"/>
                    </a:p>
                  </a:txBody>
                  <a:tcPr marT="45708" marB="45708" anchor="ctr"/>
                </a:tc>
                <a:tc>
                  <a:txBody>
                    <a:bodyPr/>
                    <a:lstStyle/>
                    <a:p>
                      <a:pPr algn="ctr"/>
                      <a:endParaRPr lang="en-US" sz="1800" dirty="0"/>
                    </a:p>
                  </a:txBody>
                  <a:tcPr marT="45708" marB="45708" anchor="ctr"/>
                </a:tc>
                <a:tc>
                  <a:txBody>
                    <a:bodyPr/>
                    <a:lstStyle/>
                    <a:p>
                      <a:pPr algn="ctr"/>
                      <a:endParaRPr lang="en-US" sz="1800" dirty="0"/>
                    </a:p>
                  </a:txBody>
                  <a:tcPr marT="45708" marB="45708" anchor="ctr"/>
                </a:tc>
                <a:extLst>
                  <a:ext uri="{0D108BD9-81ED-4DB2-BD59-A6C34878D82A}">
                    <a16:rowId xmlns:a16="http://schemas.microsoft.com/office/drawing/2014/main" xmlns="" val="10001"/>
                  </a:ext>
                </a:extLst>
              </a:tr>
              <a:tr h="914365">
                <a:tc>
                  <a:txBody>
                    <a:bodyPr/>
                    <a:lstStyle/>
                    <a:p>
                      <a:pPr algn="ctr"/>
                      <a:r>
                        <a:rPr lang="en-US" sz="1800" b="0" dirty="0" smtClean="0"/>
                        <a:t>15</a:t>
                      </a:r>
                      <a:endParaRPr lang="en-US" sz="1800" b="0" dirty="0"/>
                    </a:p>
                  </a:txBody>
                  <a:tcPr marT="45708" marB="45708" anchor="ctr"/>
                </a:tc>
                <a:tc>
                  <a:txBody>
                    <a:bodyPr/>
                    <a:lstStyle/>
                    <a:p>
                      <a:pPr algn="l"/>
                      <a:r>
                        <a:rPr lang="en-US" sz="1800" dirty="0" smtClean="0"/>
                        <a:t>Guest Invitee [to be decided by Member</a:t>
                      </a:r>
                      <a:r>
                        <a:rPr lang="en-US" sz="1800" baseline="0" dirty="0" smtClean="0"/>
                        <a:t> Secretary, - Nari-O-Shishu </a:t>
                      </a:r>
                      <a:r>
                        <a:rPr lang="en-US" sz="1800" baseline="0" dirty="0" err="1" smtClean="0"/>
                        <a:t>Kanlyan</a:t>
                      </a:r>
                      <a:r>
                        <a:rPr lang="en-US" sz="1800" baseline="0" dirty="0" smtClean="0"/>
                        <a:t> </a:t>
                      </a:r>
                      <a:r>
                        <a:rPr lang="en-US" sz="1800" baseline="0" dirty="0" err="1" smtClean="0"/>
                        <a:t>Karmadhyakshya</a:t>
                      </a:r>
                      <a:r>
                        <a:rPr lang="en-US" sz="1800" baseline="0" dirty="0" smtClean="0"/>
                        <a:t> may be considered] </a:t>
                      </a:r>
                      <a:endParaRPr lang="en-US" sz="1800" dirty="0"/>
                    </a:p>
                  </a:txBody>
                  <a:tcPr marT="45708" marB="45708" anchor="ctr"/>
                </a:tc>
                <a:tc>
                  <a:txBody>
                    <a:bodyPr/>
                    <a:lstStyle/>
                    <a:p>
                      <a:pPr algn="ctr"/>
                      <a:r>
                        <a:rPr lang="en-US" sz="1800" dirty="0" smtClean="0"/>
                        <a:t>1</a:t>
                      </a:r>
                      <a:endParaRPr lang="en-US" sz="1800" dirty="0"/>
                    </a:p>
                  </a:txBody>
                  <a:tcPr marT="45708" marB="45708" anchor="ctr"/>
                </a:tc>
                <a:tc>
                  <a:txBody>
                    <a:bodyPr/>
                    <a:lstStyle/>
                    <a:p>
                      <a:pPr algn="ctr"/>
                      <a:endParaRPr lang="en-US" sz="1800" b="0" dirty="0"/>
                    </a:p>
                  </a:txBody>
                  <a:tcPr marT="45708" marB="45708" anchor="ctr"/>
                </a:tc>
                <a:tc>
                  <a:txBody>
                    <a:bodyPr/>
                    <a:lstStyle/>
                    <a:p>
                      <a:pPr algn="ctr"/>
                      <a:r>
                        <a:rPr lang="en-US" sz="1800" b="0" dirty="0" smtClean="0"/>
                        <a:t>Revolving Member</a:t>
                      </a:r>
                      <a:endParaRPr lang="en-US" sz="1800" b="0" dirty="0"/>
                    </a:p>
                  </a:txBody>
                  <a:tcPr marT="45708" marB="45708" anchor="ctr"/>
                </a:tc>
                <a:extLst>
                  <a:ext uri="{0D108BD9-81ED-4DB2-BD59-A6C34878D82A}">
                    <a16:rowId xmlns:a16="http://schemas.microsoft.com/office/drawing/2014/main" xmlns="" val="10002"/>
                  </a:ext>
                </a:extLst>
              </a:tr>
              <a:tr h="640049">
                <a:tc>
                  <a:txBody>
                    <a:bodyPr/>
                    <a:lstStyle/>
                    <a:p>
                      <a:pPr algn="ctr"/>
                      <a:r>
                        <a:rPr lang="en-US" sz="1800" b="0" dirty="0" smtClean="0"/>
                        <a:t>16</a:t>
                      </a:r>
                      <a:endParaRPr lang="en-US" sz="1800" b="0" dirty="0"/>
                    </a:p>
                  </a:txBody>
                  <a:tcPr marT="45708" marB="45708" anchor="ctr"/>
                </a:tc>
                <a:tc>
                  <a:txBody>
                    <a:bodyPr/>
                    <a:lstStyle/>
                    <a:p>
                      <a:pPr algn="l"/>
                      <a:r>
                        <a:rPr lang="en-US" sz="1800" b="0" dirty="0" smtClean="0"/>
                        <a:t>Labour Inspector of Block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[nominated</a:t>
                      </a:r>
                      <a:r>
                        <a:rPr lang="en-US" sz="1800" baseline="0" dirty="0" smtClean="0"/>
                        <a:t> by Member Secretary]</a:t>
                      </a:r>
                      <a:endParaRPr lang="en-US" sz="1800" dirty="0" smtClean="0"/>
                    </a:p>
                  </a:txBody>
                  <a:tcPr marT="45708" marB="45708" anchor="ctr"/>
                </a:tc>
                <a:tc>
                  <a:txBody>
                    <a:bodyPr/>
                    <a:lstStyle/>
                    <a:p>
                      <a:pPr algn="ctr"/>
                      <a:r>
                        <a:rPr lang="en-US" sz="1800" b="0" dirty="0" smtClean="0"/>
                        <a:t>1</a:t>
                      </a:r>
                      <a:endParaRPr lang="en-US" sz="1800" b="0" dirty="0"/>
                    </a:p>
                  </a:txBody>
                  <a:tcPr marT="45708" marB="45708" anchor="ctr"/>
                </a:tc>
                <a:tc>
                  <a:txBody>
                    <a:bodyPr/>
                    <a:lstStyle/>
                    <a:p>
                      <a:pPr algn="ctr"/>
                      <a:endParaRPr lang="en-US" sz="1800" b="0" dirty="0"/>
                    </a:p>
                  </a:txBody>
                  <a:tcPr marT="45708" marB="45708" anchor="ctr"/>
                </a:tc>
                <a:tc>
                  <a:txBody>
                    <a:bodyPr/>
                    <a:lstStyle/>
                    <a:p>
                      <a:pPr algn="ctr"/>
                      <a:r>
                        <a:rPr lang="en-US" sz="1800" b="0" dirty="0" smtClean="0"/>
                        <a:t>Member</a:t>
                      </a:r>
                      <a:endParaRPr lang="en-US" sz="1800" b="0" dirty="0"/>
                    </a:p>
                  </a:txBody>
                  <a:tcPr marT="45708" marB="45708" anchor="ctr"/>
                </a:tc>
                <a:extLst>
                  <a:ext uri="{0D108BD9-81ED-4DB2-BD59-A6C34878D82A}">
                    <a16:rowId xmlns:a16="http://schemas.microsoft.com/office/drawing/2014/main" xmlns="" val="10003"/>
                  </a:ext>
                </a:extLst>
              </a:tr>
              <a:tr h="1188680">
                <a:tc>
                  <a:txBody>
                    <a:bodyPr/>
                    <a:lstStyle/>
                    <a:p>
                      <a:pPr algn="ctr"/>
                      <a:r>
                        <a:rPr lang="en-US" sz="1800" b="0" dirty="0" smtClean="0"/>
                        <a:t>17</a:t>
                      </a:r>
                      <a:endParaRPr lang="en-US" sz="1800" b="0" dirty="0"/>
                    </a:p>
                  </a:txBody>
                  <a:tcPr marT="45708" marB="45708" anchor="ctr"/>
                </a:tc>
                <a:tc>
                  <a:txBody>
                    <a:bodyPr/>
                    <a:lstStyle/>
                    <a:p>
                      <a:pPr algn="l"/>
                      <a:r>
                        <a:rPr lang="en-US" sz="1800" b="0" dirty="0" smtClean="0"/>
                        <a:t>Guest Advisor / Member (Block Extension</a:t>
                      </a:r>
                      <a:r>
                        <a:rPr lang="en-US" sz="1800" b="0" baseline="0" dirty="0" smtClean="0"/>
                        <a:t> Officer, Industrial Development Officer to be considered </a:t>
                      </a:r>
                      <a:endParaRPr lang="en-US" sz="18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[invited</a:t>
                      </a:r>
                      <a:r>
                        <a:rPr lang="en-US" sz="1800" baseline="0" dirty="0" smtClean="0"/>
                        <a:t> by Member Secretary]</a:t>
                      </a:r>
                      <a:endParaRPr lang="en-US" sz="1800" dirty="0" smtClean="0"/>
                    </a:p>
                  </a:txBody>
                  <a:tcPr marT="45708" marB="45708" anchor="ctr"/>
                </a:tc>
                <a:tc>
                  <a:txBody>
                    <a:bodyPr/>
                    <a:lstStyle/>
                    <a:p>
                      <a:pPr algn="ctr"/>
                      <a:r>
                        <a:rPr lang="en-US" sz="1800" b="0" dirty="0" smtClean="0"/>
                        <a:t>1</a:t>
                      </a:r>
                      <a:endParaRPr lang="en-US" sz="1800" b="0" dirty="0"/>
                    </a:p>
                  </a:txBody>
                  <a:tcPr marT="45708" marB="45708" anchor="ctr"/>
                </a:tc>
                <a:tc>
                  <a:txBody>
                    <a:bodyPr/>
                    <a:lstStyle/>
                    <a:p>
                      <a:pPr algn="ctr"/>
                      <a:endParaRPr lang="en-US" sz="1800" b="0" dirty="0"/>
                    </a:p>
                  </a:txBody>
                  <a:tcPr marT="45708" marB="45708" anchor="ctr"/>
                </a:tc>
                <a:tc>
                  <a:txBody>
                    <a:bodyPr/>
                    <a:lstStyle/>
                    <a:p>
                      <a:pPr algn="ctr"/>
                      <a:r>
                        <a:rPr lang="en-US" sz="1800" b="0" dirty="0" smtClean="0"/>
                        <a:t>Revolving Member</a:t>
                      </a:r>
                      <a:endParaRPr lang="en-US" sz="1800" b="0" dirty="0"/>
                    </a:p>
                  </a:txBody>
                  <a:tcPr marT="45708" marB="45708" anchor="ctr"/>
                </a:tc>
                <a:extLst>
                  <a:ext uri="{0D108BD9-81ED-4DB2-BD59-A6C34878D82A}">
                    <a16:rowId xmlns:a16="http://schemas.microsoft.com/office/drawing/2014/main" xmlns="" val="10004"/>
                  </a:ext>
                </a:extLst>
              </a:tr>
              <a:tr h="365733">
                <a:tc>
                  <a:txBody>
                    <a:bodyPr/>
                    <a:lstStyle/>
                    <a:p>
                      <a:pPr algn="ctr"/>
                      <a:endParaRPr lang="en-US" sz="1800" b="1" dirty="0"/>
                    </a:p>
                  </a:txBody>
                  <a:tcPr marT="45708" marB="457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t>Total</a:t>
                      </a:r>
                    </a:p>
                  </a:txBody>
                  <a:tcPr marT="45708" marB="45708" anchor="ctr"/>
                </a:tc>
                <a:tc>
                  <a:txBody>
                    <a:bodyPr/>
                    <a:lstStyle/>
                    <a:p>
                      <a:pPr algn="ctr"/>
                      <a:r>
                        <a:rPr lang="en-US" sz="1800" b="1" dirty="0" smtClean="0"/>
                        <a:t>25-28</a:t>
                      </a:r>
                      <a:endParaRPr lang="en-US" sz="1800" b="1" dirty="0"/>
                    </a:p>
                  </a:txBody>
                  <a:tcPr marT="45708" marB="45708" anchor="ctr"/>
                </a:tc>
                <a:tc>
                  <a:txBody>
                    <a:bodyPr/>
                    <a:lstStyle/>
                    <a:p>
                      <a:pPr algn="ctr"/>
                      <a:r>
                        <a:rPr lang="en-US" sz="1800" b="1" dirty="0" smtClean="0"/>
                        <a:t>3</a:t>
                      </a:r>
                      <a:endParaRPr lang="en-US" sz="1800" b="1" dirty="0"/>
                    </a:p>
                  </a:txBody>
                  <a:tcPr marT="45708" marB="45708" anchor="ctr"/>
                </a:tc>
                <a:tc>
                  <a:txBody>
                    <a:bodyPr/>
                    <a:lstStyle/>
                    <a:p>
                      <a:pPr algn="ctr"/>
                      <a:endParaRPr lang="en-US" sz="1800" b="1" dirty="0"/>
                    </a:p>
                  </a:txBody>
                  <a:tcPr marT="45708" marB="45708" anchor="ctr"/>
                </a:tc>
                <a:extLst>
                  <a:ext uri="{0D108BD9-81ED-4DB2-BD59-A6C34878D82A}">
                    <a16:rowId xmlns:a16="http://schemas.microsoft.com/office/drawing/2014/main" xmlns="" val="10005"/>
                  </a:ext>
                </a:extLst>
              </a:tr>
              <a:tr h="1188680">
                <a:tc gridSpan="5">
                  <a:txBody>
                    <a:bodyPr/>
                    <a:lstStyle/>
                    <a:p>
                      <a:pPr algn="l"/>
                      <a:r>
                        <a:rPr lang="en-US" sz="1800" b="1" dirty="0" smtClean="0"/>
                        <a:t>Member</a:t>
                      </a:r>
                      <a:r>
                        <a:rPr lang="en-US" sz="1800" b="1" baseline="0" dirty="0" smtClean="0"/>
                        <a:t> of DCPU, SCPS, DSWO, SP, DM can participate during the meeting of VLCPC.</a:t>
                      </a:r>
                    </a:p>
                    <a:p>
                      <a:pPr algn="l"/>
                      <a:r>
                        <a:rPr lang="en-US" sz="1800" b="1" baseline="0" dirty="0" smtClean="0"/>
                        <a:t>3 seats have been reserved for the female. BLCPC should promote representation of female in this committee.</a:t>
                      </a:r>
                    </a:p>
                    <a:p>
                      <a:pPr algn="l"/>
                      <a:r>
                        <a:rPr lang="en-US" sz="1800" b="1" dirty="0" smtClean="0"/>
                        <a:t>The tenure of the committee will be for 3 years &amp; will be reconstituted thereafter</a:t>
                      </a:r>
                      <a:endParaRPr lang="en-US" sz="1800" b="1" dirty="0"/>
                    </a:p>
                  </a:txBody>
                  <a:tcPr marT="45708" marB="45708"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b="1" dirty="0" smtClean="0"/>
                    </a:p>
                  </a:txBody>
                  <a:tcPr anchor="ctr"/>
                </a:tc>
                <a:tc hMerge="1">
                  <a:txBody>
                    <a:bodyPr/>
                    <a:lstStyle/>
                    <a:p>
                      <a:pPr algn="ctr"/>
                      <a:endParaRPr lang="en-US" b="1" dirty="0"/>
                    </a:p>
                  </a:txBody>
                  <a:tcPr anchor="ctr"/>
                </a:tc>
                <a:tc hMerge="1">
                  <a:txBody>
                    <a:bodyPr/>
                    <a:lstStyle/>
                    <a:p>
                      <a:pPr algn="ctr"/>
                      <a:endParaRPr lang="en-US" b="1" dirty="0"/>
                    </a:p>
                  </a:txBody>
                  <a:tcPr anchor="ctr"/>
                </a:tc>
                <a:tc hMerge="1">
                  <a:txBody>
                    <a:bodyPr/>
                    <a:lstStyle/>
                    <a:p>
                      <a:pPr algn="ctr"/>
                      <a:endParaRPr lang="en-US" b="1" dirty="0"/>
                    </a:p>
                  </a:txBody>
                  <a:tcPr anchor="ctr"/>
                </a:tc>
                <a:extLst>
                  <a:ext uri="{0D108BD9-81ED-4DB2-BD59-A6C34878D82A}">
                    <a16:rowId xmlns:a16="http://schemas.microsoft.com/office/drawing/2014/main" xmlns="" val="10006"/>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2880</TotalTime>
  <Words>2124</Words>
  <Application>Microsoft Office PowerPoint</Application>
  <PresentationFormat>On-screen Show (4:3)</PresentationFormat>
  <Paragraphs>264</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Office Theme</vt:lpstr>
      <vt:lpstr>SENSITIZATION OF CHILD PROTECTION COMMITTEES  WEST BENGAL </vt:lpstr>
      <vt:lpstr>Objectives:</vt:lpstr>
      <vt:lpstr>Introduction to Child Protection Committees:</vt:lpstr>
      <vt:lpstr>Introduction to Child Protection Committees:</vt:lpstr>
      <vt:lpstr>Composition of Child Protection Committees:</vt:lpstr>
      <vt:lpstr>Composition to Child Protection Committees:</vt:lpstr>
      <vt:lpstr>Composition to Child Protection Committees:</vt:lpstr>
      <vt:lpstr>Composition to Child Protection Committees:</vt:lpstr>
      <vt:lpstr>Composition to Child Protection Committees:</vt:lpstr>
      <vt:lpstr>Roles &amp; Responsibilities of Block Level Child Protection Committee:</vt:lpstr>
      <vt:lpstr>Roles &amp; Responsibilities of Village Level Child Protection Committee:</vt:lpstr>
      <vt:lpstr>Roles &amp; Responsibilities of Village Level Child Protection Committee:</vt:lpstr>
      <vt:lpstr>Monitoring &amp; Reporting Mechanism</vt:lpstr>
      <vt:lpstr>Monitoring &amp; Reporting Mechanism</vt:lpstr>
      <vt:lpstr>What do we want to do?</vt:lpstr>
    </vt:vector>
  </TitlesOfParts>
  <Company>UNICEF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Nasir Ateeq</dc:creator>
  <cp:lastModifiedBy>Vahista</cp:lastModifiedBy>
  <cp:revision>393</cp:revision>
  <dcterms:created xsi:type="dcterms:W3CDTF">2015-10-21T11:34:15Z</dcterms:created>
  <dcterms:modified xsi:type="dcterms:W3CDTF">2021-07-29T09:42:56Z</dcterms:modified>
</cp:coreProperties>
</file>